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4" r:id="rId2"/>
    <p:sldId id="273" r:id="rId3"/>
    <p:sldId id="270" r:id="rId4"/>
    <p:sldId id="271" r:id="rId5"/>
    <p:sldId id="272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6" r:id="rId15"/>
    <p:sldId id="283" r:id="rId16"/>
    <p:sldId id="287" r:id="rId17"/>
    <p:sldId id="284" r:id="rId18"/>
    <p:sldId id="28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386" autoAdjust="0"/>
  </p:normalViewPr>
  <p:slideViewPr>
    <p:cSldViewPr snapToGrid="0">
      <p:cViewPr>
        <p:scale>
          <a:sx n="30" d="100"/>
          <a:sy n="30" d="100"/>
        </p:scale>
        <p:origin x="1460" y="9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6F5043-D8D6-45AF-AFA4-6919451312F4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8B94CD-D5E7-4F8B-9594-050CD4586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52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E11F3-C546-41F8-A426-60F762AE57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701653-D251-4328-820D-C76D3102B1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290CD-5136-4A53-85AA-9B0C8AEA1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D2E93-0399-4BE9-A949-D99A488E9E5D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F62A3-62D1-449C-BDBB-39C2060D9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54AD5-7AA3-49F6-B5E4-CECE90D49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AC8CC-53A8-4A5D-B1A9-F3F5EBEED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13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E2D02-62A0-4EE7-9800-E361F4F4B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EA7259-23EF-4EB6-8DE1-DCBB645992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2F4E1-61EB-467F-B585-DD3E6029A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D2E93-0399-4BE9-A949-D99A488E9E5D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8E490-75FB-422F-887C-41FAC85F9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E6C44-CF2D-4C02-83C9-19F824540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AC8CC-53A8-4A5D-B1A9-F3F5EBEED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654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293ACB-83B1-48BE-A897-46A8FA5BED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960634-27DC-43FD-A645-33EDE5F45B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0BBE5-7A93-4F9E-A62C-A88C7A277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D2E93-0399-4BE9-A949-D99A488E9E5D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E91BB-E7E1-46B7-8333-1202315B6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94FC1-88C1-4026-83D6-271E06C90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AC8CC-53A8-4A5D-B1A9-F3F5EBEED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71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3653C-0C29-4CBE-AFCB-150163B7D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F5DBD-4219-4C00-9A98-DB00181D4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A9904-8A4D-4E37-A652-B8D2BCDD0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D2E93-0399-4BE9-A949-D99A488E9E5D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C825E-124C-479A-9D20-1393DF025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D7452-5F85-4E74-8E07-D0627EFCA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AC8CC-53A8-4A5D-B1A9-F3F5EBEED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047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74677-6605-494A-882B-86B449D00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91440-98B3-4F47-9778-29293FAD2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761AF-C37B-489D-B27F-6E2C3789F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D2E93-0399-4BE9-A949-D99A488E9E5D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8E489-F945-485F-981D-F5F66A950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B46B9-7E3D-4B86-A855-07F88D7E7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AC8CC-53A8-4A5D-B1A9-F3F5EBEED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982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5E297-0457-47A5-A046-F9EFD32D4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32018-DD42-43E4-9287-C6FF603A15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6B1D48-0438-4D2F-BACB-ED06D1BB7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BAF12-C110-4CA4-B430-F34D61291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D2E93-0399-4BE9-A949-D99A488E9E5D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0459D2-2B56-4CCF-838C-C068E99F2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F28D3B-7829-4460-909B-083CDCCE4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AC8CC-53A8-4A5D-B1A9-F3F5EBEED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542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1A9C5-7625-40D8-B729-B3E95DC49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60C8CF-6BA3-4555-9A74-9DE976698A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49F7E3-FEDF-42A0-A37C-E52E1ED87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CD5BDB-5DE5-469C-9775-204074707E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7F86D1-D045-48CA-AF6F-AAAB8E38EA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4EA5A8-7423-4436-B10E-86386B22F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D2E93-0399-4BE9-A949-D99A488E9E5D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0D7E27-0E60-48ED-921C-BD0595645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750A29-AF15-4747-B6B7-FA8551679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AC8CC-53A8-4A5D-B1A9-F3F5EBEED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646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C69DF-63B2-461D-B8BF-433714A7E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298EDA-882B-4F02-BA08-503D51935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D2E93-0399-4BE9-A949-D99A488E9E5D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F44337-7708-49D7-873E-55BC24799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4753C5-96DA-41DF-A079-6F45B91CE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AC8CC-53A8-4A5D-B1A9-F3F5EBEED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904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7CFEC9-B0C2-4B36-94CE-8BAAB828C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D2E93-0399-4BE9-A949-D99A488E9E5D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300332-7225-4D3F-9485-E2CE471E0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7FFF3C-B594-48F4-94E7-059592C95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AC8CC-53A8-4A5D-B1A9-F3F5EBEED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009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95EB8-09B4-44B5-8503-A87ACB7DD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A6FF2-4106-4AB8-877C-4FA958D96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EE5356-1F50-4090-918D-F04757AF7C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CA5838-0846-4B25-AC82-0597BE333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D2E93-0399-4BE9-A949-D99A488E9E5D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5B2133-E2A5-4162-8409-00A7096BA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592D01-BA7B-44C7-B2F4-8847C4E6C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AC8CC-53A8-4A5D-B1A9-F3F5EBEED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34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63EE4-0DC4-4EA1-8402-3B164B86D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48D621-F80D-431B-897A-9687AD432E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A81C6D-1146-4482-A12F-9EE7BB21A4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400B26-2FDF-4096-933D-3663D3589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D2E93-0399-4BE9-A949-D99A488E9E5D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EF142-96A8-4A39-8B30-1A44C5A85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419F7-B9DD-41EA-8484-4C77C8823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AC8CC-53A8-4A5D-B1A9-F3F5EBEED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32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59AE44-78F3-4AB2-B131-05CEE9062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AB7C1-9047-442F-BC24-F82D51D31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053CF-0027-413B-A35F-A62AB65B3F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4D2E93-0399-4BE9-A949-D99A488E9E5D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4D75C-8C41-4D2D-A9D1-C026ABB1E5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73C76-0F02-45C2-847C-5648092A0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AC8CC-53A8-4A5D-B1A9-F3F5EBEED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129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3.png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10" Type="http://schemas.openxmlformats.org/officeDocument/2006/relationships/image" Target="../media/image2.png"/><Relationship Id="rId4" Type="http://schemas.openxmlformats.org/officeDocument/2006/relationships/image" Target="../media/image24.png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2.png"/><Relationship Id="rId5" Type="http://schemas.openxmlformats.org/officeDocument/2006/relationships/image" Target="../media/image10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2.png"/><Relationship Id="rId5" Type="http://schemas.openxmlformats.org/officeDocument/2006/relationships/image" Target="../media/image10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2.png"/><Relationship Id="rId5" Type="http://schemas.openxmlformats.org/officeDocument/2006/relationships/image" Target="../media/image10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B5D5DD09-47AB-419F-B695-CC26C4801E2D}"/>
              </a:ext>
            </a:extLst>
          </p:cNvPr>
          <p:cNvSpPr txBox="1"/>
          <p:nvPr/>
        </p:nvSpPr>
        <p:spPr>
          <a:xfrm>
            <a:off x="1509118" y="1804256"/>
            <a:ext cx="44633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How Useful is Social Media for Crisis Summaries?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________________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1C49FCA-597D-450B-99F9-9EEEEA32B92A}"/>
              </a:ext>
            </a:extLst>
          </p:cNvPr>
          <p:cNvGrpSpPr/>
          <p:nvPr/>
        </p:nvGrpSpPr>
        <p:grpSpPr>
          <a:xfrm>
            <a:off x="8044306" y="426720"/>
            <a:ext cx="3586480" cy="6004560"/>
            <a:chOff x="8044306" y="426720"/>
            <a:chExt cx="3586480" cy="600456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86FD454-FBA7-4714-98F4-3D8372536D81}"/>
                </a:ext>
              </a:extLst>
            </p:cNvPr>
            <p:cNvSpPr/>
            <p:nvPr/>
          </p:nvSpPr>
          <p:spPr>
            <a:xfrm>
              <a:off x="8044306" y="426720"/>
              <a:ext cx="3586480" cy="600456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5253341-0484-413C-BBB1-B708C1EF087A}"/>
                </a:ext>
              </a:extLst>
            </p:cNvPr>
            <p:cNvSpPr/>
            <p:nvPr/>
          </p:nvSpPr>
          <p:spPr>
            <a:xfrm>
              <a:off x="8364006" y="609600"/>
              <a:ext cx="3017520" cy="5577840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8BCAA43-7594-4D78-A4B2-5BB41A4075BF}"/>
                </a:ext>
              </a:extLst>
            </p:cNvPr>
            <p:cNvSpPr/>
            <p:nvPr/>
          </p:nvSpPr>
          <p:spPr>
            <a:xfrm>
              <a:off x="9166986" y="568960"/>
              <a:ext cx="1341120" cy="29464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296A388-8497-46B6-AB26-CB5C6231872F}"/>
                </a:ext>
              </a:extLst>
            </p:cNvPr>
            <p:cNvSpPr/>
            <p:nvPr/>
          </p:nvSpPr>
          <p:spPr>
            <a:xfrm>
              <a:off x="8501506" y="3174446"/>
              <a:ext cx="515746" cy="462833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F248928-812E-430B-B630-BFF338B514C0}"/>
                </a:ext>
              </a:extLst>
            </p:cNvPr>
            <p:cNvSpPr/>
            <p:nvPr/>
          </p:nvSpPr>
          <p:spPr>
            <a:xfrm>
              <a:off x="9178479" y="3174446"/>
              <a:ext cx="515746" cy="462833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917AF73-96F6-42A4-8428-58B1F714E0DF}"/>
                </a:ext>
              </a:extLst>
            </p:cNvPr>
            <p:cNvSpPr/>
            <p:nvPr/>
          </p:nvSpPr>
          <p:spPr>
            <a:xfrm>
              <a:off x="9872766" y="3167102"/>
              <a:ext cx="549646" cy="462833"/>
            </a:xfrm>
            <a:prstGeom prst="round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5BAB7CC-6C73-4ECB-9279-D333E2DCD626}"/>
                </a:ext>
              </a:extLst>
            </p:cNvPr>
            <p:cNvSpPr/>
            <p:nvPr/>
          </p:nvSpPr>
          <p:spPr>
            <a:xfrm>
              <a:off x="10600954" y="3167103"/>
              <a:ext cx="478853" cy="462833"/>
            </a:xfrm>
            <a:prstGeom prst="round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1E591D-D087-4BDD-9934-3BDF8B0793C9}"/>
                </a:ext>
              </a:extLst>
            </p:cNvPr>
            <p:cNvSpPr txBox="1"/>
            <p:nvPr/>
          </p:nvSpPr>
          <p:spPr>
            <a:xfrm>
              <a:off x="8449536" y="3637279"/>
              <a:ext cx="6154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Twitter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8C5C07-463A-4A8C-B991-AE913110308C}"/>
                </a:ext>
              </a:extLst>
            </p:cNvPr>
            <p:cNvSpPr txBox="1"/>
            <p:nvPr/>
          </p:nvSpPr>
          <p:spPr>
            <a:xfrm>
              <a:off x="9080624" y="3637279"/>
              <a:ext cx="7152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Instagram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6498E6-94F2-4497-B495-AB1A9A85DC2F}"/>
                </a:ext>
              </a:extLst>
            </p:cNvPr>
            <p:cNvSpPr txBox="1"/>
            <p:nvPr/>
          </p:nvSpPr>
          <p:spPr>
            <a:xfrm>
              <a:off x="9831063" y="3637279"/>
              <a:ext cx="6154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SND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8346D79-D907-4084-B014-5CEF9B5FF50B}"/>
                </a:ext>
              </a:extLst>
            </p:cNvPr>
            <p:cNvSpPr txBox="1"/>
            <p:nvPr/>
          </p:nvSpPr>
          <p:spPr>
            <a:xfrm>
              <a:off x="10534983" y="3648025"/>
              <a:ext cx="6154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News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045907A-F8BA-435A-9A32-6B74029855A3}"/>
                </a:ext>
              </a:extLst>
            </p:cNvPr>
            <p:cNvSpPr/>
            <p:nvPr/>
          </p:nvSpPr>
          <p:spPr>
            <a:xfrm>
              <a:off x="8691327" y="5555508"/>
              <a:ext cx="2388480" cy="631930"/>
            </a:xfrm>
            <a:prstGeom prst="roundRect">
              <a:avLst/>
            </a:prstGeom>
            <a:solidFill>
              <a:schemeClr val="bg1">
                <a:lumMod val="65000"/>
                <a:alpha val="6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13ACA0ED-E9A6-4DC6-B602-7D4A98AB4597}"/>
                </a:ext>
              </a:extLst>
            </p:cNvPr>
            <p:cNvSpPr/>
            <p:nvPr/>
          </p:nvSpPr>
          <p:spPr>
            <a:xfrm>
              <a:off x="9614893" y="5640056"/>
              <a:ext cx="515746" cy="462833"/>
            </a:xfrm>
            <a:prstGeom prst="roundRect">
              <a:avLst/>
            </a:prstGeom>
            <a:blipFill>
              <a:blip r:embed="rId7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9A241A6-F352-485D-9468-BB3E0B89A55B}"/>
                </a:ext>
              </a:extLst>
            </p:cNvPr>
            <p:cNvSpPr/>
            <p:nvPr/>
          </p:nvSpPr>
          <p:spPr>
            <a:xfrm>
              <a:off x="8583615" y="1022890"/>
              <a:ext cx="2578301" cy="1738266"/>
            </a:xfrm>
            <a:prstGeom prst="roundRect">
              <a:avLst/>
            </a:prstGeom>
            <a:blipFill>
              <a:blip r:embed="rId8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D45451-4B54-44CB-AABA-33DA1E2DF2D8}"/>
                </a:ext>
              </a:extLst>
            </p:cNvPr>
            <p:cNvSpPr txBox="1"/>
            <p:nvPr/>
          </p:nvSpPr>
          <p:spPr>
            <a:xfrm>
              <a:off x="9239211" y="2804530"/>
              <a:ext cx="11132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Breaking News</a:t>
              </a:r>
            </a:p>
          </p:txBody>
        </p:sp>
      </p:grpSp>
      <p:sp>
        <p:nvSpPr>
          <p:cNvPr id="22" name="Subtitle 2">
            <a:extLst>
              <a:ext uri="{FF2B5EF4-FFF2-40B4-BE49-F238E27FC236}">
                <a16:creationId xmlns:a16="http://schemas.microsoft.com/office/drawing/2014/main" id="{D78E1833-2A32-40BE-8F34-C8B3FD087214}"/>
              </a:ext>
            </a:extLst>
          </p:cNvPr>
          <p:cNvSpPr txBox="1">
            <a:spLocks/>
          </p:cNvSpPr>
          <p:nvPr/>
        </p:nvSpPr>
        <p:spPr>
          <a:xfrm>
            <a:off x="1617759" y="4726118"/>
            <a:ext cx="4246075" cy="3633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MIDN 3/C Huffman, Salayon, Swanner, Tolentino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F5021F-6D8F-4B71-AF0D-DED0084B1AE3}"/>
              </a:ext>
            </a:extLst>
          </p:cNvPr>
          <p:cNvSpPr txBox="1"/>
          <p:nvPr/>
        </p:nvSpPr>
        <p:spPr>
          <a:xfrm>
            <a:off x="2131114" y="-3907790"/>
            <a:ext cx="321936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During times of crisis, many people look at social media for any information concerning the event, including first responders</a:t>
            </a:r>
          </a:p>
        </p:txBody>
      </p:sp>
    </p:spTree>
    <p:extLst>
      <p:ext uri="{BB962C8B-B14F-4D97-AF65-F5344CB8AC3E}">
        <p14:creationId xmlns:p14="http://schemas.microsoft.com/office/powerpoint/2010/main" val="3674460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D5710B90-08AC-4CD1-8F96-46DA6FA3D79E}"/>
              </a:ext>
            </a:extLst>
          </p:cNvPr>
          <p:cNvSpPr/>
          <p:nvPr/>
        </p:nvSpPr>
        <p:spPr>
          <a:xfrm>
            <a:off x="-18729399" y="-2827421"/>
            <a:ext cx="17822779" cy="125128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AA2B181-817C-4080-BA92-7D22F2491E15}"/>
              </a:ext>
            </a:extLst>
          </p:cNvPr>
          <p:cNvGrpSpPr/>
          <p:nvPr/>
        </p:nvGrpSpPr>
        <p:grpSpPr>
          <a:xfrm>
            <a:off x="4302760" y="402455"/>
            <a:ext cx="3586480" cy="6004560"/>
            <a:chOff x="4302760" y="402455"/>
            <a:chExt cx="3586480" cy="600456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86FD454-FBA7-4714-98F4-3D8372536D81}"/>
                </a:ext>
              </a:extLst>
            </p:cNvPr>
            <p:cNvSpPr/>
            <p:nvPr/>
          </p:nvSpPr>
          <p:spPr>
            <a:xfrm>
              <a:off x="4302760" y="402455"/>
              <a:ext cx="3586480" cy="600456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5253341-0484-413C-BBB1-B708C1EF087A}"/>
                </a:ext>
              </a:extLst>
            </p:cNvPr>
            <p:cNvSpPr/>
            <p:nvPr/>
          </p:nvSpPr>
          <p:spPr>
            <a:xfrm>
              <a:off x="4622460" y="585335"/>
              <a:ext cx="3017520" cy="5577840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8BCAA43-7594-4D78-A4B2-5BB41A4075BF}"/>
                </a:ext>
              </a:extLst>
            </p:cNvPr>
            <p:cNvSpPr/>
            <p:nvPr/>
          </p:nvSpPr>
          <p:spPr>
            <a:xfrm>
              <a:off x="5425440" y="544695"/>
              <a:ext cx="1341120" cy="29464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F248928-812E-430B-B630-BFF338B514C0}"/>
                </a:ext>
              </a:extLst>
            </p:cNvPr>
            <p:cNvSpPr/>
            <p:nvPr/>
          </p:nvSpPr>
          <p:spPr>
            <a:xfrm>
              <a:off x="5436933" y="3150181"/>
              <a:ext cx="515746" cy="462833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917AF73-96F6-42A4-8428-58B1F714E0DF}"/>
                </a:ext>
              </a:extLst>
            </p:cNvPr>
            <p:cNvSpPr/>
            <p:nvPr/>
          </p:nvSpPr>
          <p:spPr>
            <a:xfrm>
              <a:off x="6131220" y="3142837"/>
              <a:ext cx="549646" cy="462833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5BAB7CC-6C73-4ECB-9279-D333E2DCD626}"/>
                </a:ext>
              </a:extLst>
            </p:cNvPr>
            <p:cNvSpPr/>
            <p:nvPr/>
          </p:nvSpPr>
          <p:spPr>
            <a:xfrm>
              <a:off x="6859408" y="3142838"/>
              <a:ext cx="478853" cy="462833"/>
            </a:xfrm>
            <a:prstGeom prst="round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1E591D-D087-4BDD-9934-3BDF8B0793C9}"/>
                </a:ext>
              </a:extLst>
            </p:cNvPr>
            <p:cNvSpPr txBox="1"/>
            <p:nvPr/>
          </p:nvSpPr>
          <p:spPr>
            <a:xfrm>
              <a:off x="4707990" y="3613014"/>
              <a:ext cx="6154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Twitter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8C5C07-463A-4A8C-B991-AE913110308C}"/>
                </a:ext>
              </a:extLst>
            </p:cNvPr>
            <p:cNvSpPr txBox="1"/>
            <p:nvPr/>
          </p:nvSpPr>
          <p:spPr>
            <a:xfrm>
              <a:off x="5339078" y="3613014"/>
              <a:ext cx="7152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Instagram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6498E6-94F2-4497-B495-AB1A9A85DC2F}"/>
                </a:ext>
              </a:extLst>
            </p:cNvPr>
            <p:cNvSpPr txBox="1"/>
            <p:nvPr/>
          </p:nvSpPr>
          <p:spPr>
            <a:xfrm>
              <a:off x="6089517" y="3613014"/>
              <a:ext cx="6154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SND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8346D79-D907-4084-B014-5CEF9B5FF50B}"/>
                </a:ext>
              </a:extLst>
            </p:cNvPr>
            <p:cNvSpPr txBox="1"/>
            <p:nvPr/>
          </p:nvSpPr>
          <p:spPr>
            <a:xfrm>
              <a:off x="6793437" y="3623760"/>
              <a:ext cx="6154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News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045907A-F8BA-435A-9A32-6B74029855A3}"/>
                </a:ext>
              </a:extLst>
            </p:cNvPr>
            <p:cNvSpPr/>
            <p:nvPr/>
          </p:nvSpPr>
          <p:spPr>
            <a:xfrm>
              <a:off x="4949781" y="5531243"/>
              <a:ext cx="2388480" cy="631930"/>
            </a:xfrm>
            <a:prstGeom prst="roundRect">
              <a:avLst/>
            </a:prstGeom>
            <a:solidFill>
              <a:schemeClr val="bg1">
                <a:lumMod val="65000"/>
                <a:alpha val="6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9A241A6-F352-485D-9468-BB3E0B89A55B}"/>
                </a:ext>
              </a:extLst>
            </p:cNvPr>
            <p:cNvSpPr/>
            <p:nvPr/>
          </p:nvSpPr>
          <p:spPr>
            <a:xfrm>
              <a:off x="4842069" y="998625"/>
              <a:ext cx="2578301" cy="1738266"/>
            </a:xfrm>
            <a:prstGeom prst="round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D45451-4B54-44CB-AABA-33DA1E2DF2D8}"/>
                </a:ext>
              </a:extLst>
            </p:cNvPr>
            <p:cNvSpPr txBox="1"/>
            <p:nvPr/>
          </p:nvSpPr>
          <p:spPr>
            <a:xfrm>
              <a:off x="5497665" y="2780265"/>
              <a:ext cx="11132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Breaking News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296A388-8497-46B6-AB26-CB5C6231872F}"/>
                </a:ext>
              </a:extLst>
            </p:cNvPr>
            <p:cNvSpPr/>
            <p:nvPr/>
          </p:nvSpPr>
          <p:spPr>
            <a:xfrm>
              <a:off x="4707990" y="3150181"/>
              <a:ext cx="601305" cy="473579"/>
            </a:xfrm>
            <a:prstGeom prst="roundRect">
              <a:avLst/>
            </a:prstGeom>
            <a:blipFill>
              <a:blip r:embed="rId7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7B64F2B-ADEF-4DB4-9126-5C966D03FE8B}"/>
              </a:ext>
            </a:extLst>
          </p:cNvPr>
          <p:cNvSpPr txBox="1"/>
          <p:nvPr/>
        </p:nvSpPr>
        <p:spPr>
          <a:xfrm>
            <a:off x="-9573424" y="3005505"/>
            <a:ext cx="3836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How useful is social media in summarizing important developments during crises?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3ACA0ED-E9A6-4DC6-B602-7D4A98AB4597}"/>
              </a:ext>
            </a:extLst>
          </p:cNvPr>
          <p:cNvSpPr/>
          <p:nvPr/>
        </p:nvSpPr>
        <p:spPr>
          <a:xfrm>
            <a:off x="4949781" y="2399809"/>
            <a:ext cx="2388480" cy="2295430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45FA38-05B0-4F0A-8F1C-9EF5FBAB3A4B}"/>
              </a:ext>
            </a:extLst>
          </p:cNvPr>
          <p:cNvSpPr txBox="1"/>
          <p:nvPr/>
        </p:nvSpPr>
        <p:spPr>
          <a:xfrm>
            <a:off x="3776051" y="-1499397"/>
            <a:ext cx="45565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Usefulness of Information from Social Media</a:t>
            </a:r>
          </a:p>
        </p:txBody>
      </p:sp>
    </p:spTree>
    <p:extLst>
      <p:ext uri="{BB962C8B-B14F-4D97-AF65-F5344CB8AC3E}">
        <p14:creationId xmlns:p14="http://schemas.microsoft.com/office/powerpoint/2010/main" val="510469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D7110F6-6AF5-4D2B-8A9D-DA31C1C870F5}"/>
              </a:ext>
            </a:extLst>
          </p:cNvPr>
          <p:cNvSpPr/>
          <p:nvPr/>
        </p:nvSpPr>
        <p:spPr>
          <a:xfrm>
            <a:off x="-2105380" y="2904386"/>
            <a:ext cx="1828800" cy="1590801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AA2B181-817C-4080-BA92-7D22F2491E15}"/>
              </a:ext>
            </a:extLst>
          </p:cNvPr>
          <p:cNvGrpSpPr/>
          <p:nvPr/>
        </p:nvGrpSpPr>
        <p:grpSpPr>
          <a:xfrm>
            <a:off x="-4671937" y="603389"/>
            <a:ext cx="3586480" cy="6004560"/>
            <a:chOff x="4302760" y="402455"/>
            <a:chExt cx="3586480" cy="600456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86FD454-FBA7-4714-98F4-3D8372536D81}"/>
                </a:ext>
              </a:extLst>
            </p:cNvPr>
            <p:cNvSpPr/>
            <p:nvPr/>
          </p:nvSpPr>
          <p:spPr>
            <a:xfrm>
              <a:off x="4302760" y="402455"/>
              <a:ext cx="3586480" cy="600456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5253341-0484-413C-BBB1-B708C1EF087A}"/>
                </a:ext>
              </a:extLst>
            </p:cNvPr>
            <p:cNvSpPr/>
            <p:nvPr/>
          </p:nvSpPr>
          <p:spPr>
            <a:xfrm>
              <a:off x="4622460" y="585335"/>
              <a:ext cx="3017520" cy="5577840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8BCAA43-7594-4D78-A4B2-5BB41A4075BF}"/>
                </a:ext>
              </a:extLst>
            </p:cNvPr>
            <p:cNvSpPr/>
            <p:nvPr/>
          </p:nvSpPr>
          <p:spPr>
            <a:xfrm>
              <a:off x="5425440" y="544695"/>
              <a:ext cx="1341120" cy="29464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F248928-812E-430B-B630-BFF338B514C0}"/>
                </a:ext>
              </a:extLst>
            </p:cNvPr>
            <p:cNvSpPr/>
            <p:nvPr/>
          </p:nvSpPr>
          <p:spPr>
            <a:xfrm>
              <a:off x="5436933" y="3150181"/>
              <a:ext cx="515746" cy="462833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917AF73-96F6-42A4-8428-58B1F714E0DF}"/>
                </a:ext>
              </a:extLst>
            </p:cNvPr>
            <p:cNvSpPr/>
            <p:nvPr/>
          </p:nvSpPr>
          <p:spPr>
            <a:xfrm>
              <a:off x="6131220" y="3142837"/>
              <a:ext cx="549646" cy="462833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5BAB7CC-6C73-4ECB-9279-D333E2DCD626}"/>
                </a:ext>
              </a:extLst>
            </p:cNvPr>
            <p:cNvSpPr/>
            <p:nvPr/>
          </p:nvSpPr>
          <p:spPr>
            <a:xfrm>
              <a:off x="6859408" y="3142838"/>
              <a:ext cx="478853" cy="462833"/>
            </a:xfrm>
            <a:prstGeom prst="round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1E591D-D087-4BDD-9934-3BDF8B0793C9}"/>
                </a:ext>
              </a:extLst>
            </p:cNvPr>
            <p:cNvSpPr txBox="1"/>
            <p:nvPr/>
          </p:nvSpPr>
          <p:spPr>
            <a:xfrm>
              <a:off x="4707990" y="3613014"/>
              <a:ext cx="6154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Twitter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8C5C07-463A-4A8C-B991-AE913110308C}"/>
                </a:ext>
              </a:extLst>
            </p:cNvPr>
            <p:cNvSpPr txBox="1"/>
            <p:nvPr/>
          </p:nvSpPr>
          <p:spPr>
            <a:xfrm>
              <a:off x="5339078" y="3613014"/>
              <a:ext cx="7152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Instagram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6498E6-94F2-4497-B495-AB1A9A85DC2F}"/>
                </a:ext>
              </a:extLst>
            </p:cNvPr>
            <p:cNvSpPr txBox="1"/>
            <p:nvPr/>
          </p:nvSpPr>
          <p:spPr>
            <a:xfrm>
              <a:off x="6089517" y="3613014"/>
              <a:ext cx="6154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Reddit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8346D79-D907-4084-B014-5CEF9B5FF50B}"/>
                </a:ext>
              </a:extLst>
            </p:cNvPr>
            <p:cNvSpPr txBox="1"/>
            <p:nvPr/>
          </p:nvSpPr>
          <p:spPr>
            <a:xfrm>
              <a:off x="6793437" y="3623760"/>
              <a:ext cx="6154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News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045907A-F8BA-435A-9A32-6B74029855A3}"/>
                </a:ext>
              </a:extLst>
            </p:cNvPr>
            <p:cNvSpPr/>
            <p:nvPr/>
          </p:nvSpPr>
          <p:spPr>
            <a:xfrm>
              <a:off x="4949781" y="5531243"/>
              <a:ext cx="2388480" cy="631930"/>
            </a:xfrm>
            <a:prstGeom prst="roundRect">
              <a:avLst/>
            </a:prstGeom>
            <a:solidFill>
              <a:schemeClr val="bg1">
                <a:lumMod val="65000"/>
                <a:alpha val="6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9A241A6-F352-485D-9468-BB3E0B89A55B}"/>
                </a:ext>
              </a:extLst>
            </p:cNvPr>
            <p:cNvSpPr/>
            <p:nvPr/>
          </p:nvSpPr>
          <p:spPr>
            <a:xfrm>
              <a:off x="4842069" y="998625"/>
              <a:ext cx="2578301" cy="1738266"/>
            </a:xfrm>
            <a:prstGeom prst="round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D45451-4B54-44CB-AABA-33DA1E2DF2D8}"/>
                </a:ext>
              </a:extLst>
            </p:cNvPr>
            <p:cNvSpPr txBox="1"/>
            <p:nvPr/>
          </p:nvSpPr>
          <p:spPr>
            <a:xfrm>
              <a:off x="5497665" y="2780265"/>
              <a:ext cx="11132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Breaking News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296A388-8497-46B6-AB26-CB5C6231872F}"/>
                </a:ext>
              </a:extLst>
            </p:cNvPr>
            <p:cNvSpPr/>
            <p:nvPr/>
          </p:nvSpPr>
          <p:spPr>
            <a:xfrm>
              <a:off x="4707990" y="3150181"/>
              <a:ext cx="601305" cy="473579"/>
            </a:xfrm>
            <a:prstGeom prst="roundRect">
              <a:avLst/>
            </a:prstGeom>
            <a:blipFill>
              <a:blip r:embed="rId7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7B64F2B-ADEF-4DB4-9126-5C966D03FE8B}"/>
              </a:ext>
            </a:extLst>
          </p:cNvPr>
          <p:cNvSpPr txBox="1"/>
          <p:nvPr/>
        </p:nvSpPr>
        <p:spPr>
          <a:xfrm>
            <a:off x="-9573424" y="3005505"/>
            <a:ext cx="3836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How useful is social media in summarizing important developments during crises?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3ACA0ED-E9A6-4DC6-B602-7D4A98AB4597}"/>
              </a:ext>
            </a:extLst>
          </p:cNvPr>
          <p:cNvSpPr/>
          <p:nvPr/>
        </p:nvSpPr>
        <p:spPr>
          <a:xfrm>
            <a:off x="150462" y="143565"/>
            <a:ext cx="1764835" cy="1709949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57177A-AF03-4607-9A86-04E33245D34B}"/>
              </a:ext>
            </a:extLst>
          </p:cNvPr>
          <p:cNvSpPr txBox="1"/>
          <p:nvPr/>
        </p:nvSpPr>
        <p:spPr>
          <a:xfrm>
            <a:off x="3715325" y="-1685791"/>
            <a:ext cx="39242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Percentage of Useful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725050-D186-4818-A055-F9A4938DE31D}"/>
              </a:ext>
            </a:extLst>
          </p:cNvPr>
          <p:cNvSpPr txBox="1"/>
          <p:nvPr/>
        </p:nvSpPr>
        <p:spPr>
          <a:xfrm>
            <a:off x="4223663" y="7462997"/>
            <a:ext cx="2249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65%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A91261-7B32-415A-92F0-7A8A97E84642}"/>
              </a:ext>
            </a:extLst>
          </p:cNvPr>
          <p:cNvSpPr txBox="1"/>
          <p:nvPr/>
        </p:nvSpPr>
        <p:spPr>
          <a:xfrm>
            <a:off x="7867647" y="7319366"/>
            <a:ext cx="2249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2:1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A1A21DD-FB7D-4EE8-8B2D-69310DF102CA}"/>
              </a:ext>
            </a:extLst>
          </p:cNvPr>
          <p:cNvSpPr/>
          <p:nvPr/>
        </p:nvSpPr>
        <p:spPr>
          <a:xfrm>
            <a:off x="653770" y="2125727"/>
            <a:ext cx="4773706" cy="3644153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AFC2568-1BF7-44FB-84F5-32B532548AFB}"/>
              </a:ext>
            </a:extLst>
          </p:cNvPr>
          <p:cNvSpPr/>
          <p:nvPr/>
        </p:nvSpPr>
        <p:spPr>
          <a:xfrm>
            <a:off x="6764526" y="2084679"/>
            <a:ext cx="4773706" cy="3644153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7F0ED1-3603-44DC-8C52-05E2716E9BEE}"/>
              </a:ext>
            </a:extLst>
          </p:cNvPr>
          <p:cNvSpPr txBox="1"/>
          <p:nvPr/>
        </p:nvSpPr>
        <p:spPr>
          <a:xfrm>
            <a:off x="3817749" y="652114"/>
            <a:ext cx="45565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Usefulness of Information from Social Media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8FCF13-4E02-43D0-8A3B-D8A4DADE192F}"/>
              </a:ext>
            </a:extLst>
          </p:cNvPr>
          <p:cNvSpPr txBox="1"/>
          <p:nvPr/>
        </p:nvSpPr>
        <p:spPr>
          <a:xfrm>
            <a:off x="586285" y="5761978"/>
            <a:ext cx="4556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Hurricane Florence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372BB9-ADEB-4681-88E3-864D47F0FAD3}"/>
              </a:ext>
            </a:extLst>
          </p:cNvPr>
          <p:cNvSpPr txBox="1"/>
          <p:nvPr/>
        </p:nvSpPr>
        <p:spPr>
          <a:xfrm>
            <a:off x="6814528" y="5781987"/>
            <a:ext cx="4556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Hurricane Dorian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876403-DF02-4FEF-AF10-B4C9D059FF3C}"/>
              </a:ext>
            </a:extLst>
          </p:cNvPr>
          <p:cNvSpPr txBox="1"/>
          <p:nvPr/>
        </p:nvSpPr>
        <p:spPr>
          <a:xfrm>
            <a:off x="7551618" y="-1255503"/>
            <a:ext cx="39242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Percentage Above Other Social Media Sites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0D7ACC-3AA8-4746-AD75-FC8A946DDAE6}"/>
              </a:ext>
            </a:extLst>
          </p:cNvPr>
          <p:cNvSpPr txBox="1"/>
          <p:nvPr/>
        </p:nvSpPr>
        <p:spPr>
          <a:xfrm>
            <a:off x="-7243045" y="69566"/>
            <a:ext cx="7410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chemeClr val="bg1"/>
                </a:solidFill>
              </a:rPr>
              <a:t>Best Social Media Platform for Useful Information</a:t>
            </a:r>
          </a:p>
        </p:txBody>
      </p:sp>
    </p:spTree>
    <p:extLst>
      <p:ext uri="{BB962C8B-B14F-4D97-AF65-F5344CB8AC3E}">
        <p14:creationId xmlns:p14="http://schemas.microsoft.com/office/powerpoint/2010/main" val="3833036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D7110F6-6AF5-4D2B-8A9D-DA31C1C870F5}"/>
              </a:ext>
            </a:extLst>
          </p:cNvPr>
          <p:cNvSpPr/>
          <p:nvPr/>
        </p:nvSpPr>
        <p:spPr>
          <a:xfrm>
            <a:off x="1915297" y="2974562"/>
            <a:ext cx="1828800" cy="1590801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AA2B181-817C-4080-BA92-7D22F2491E15}"/>
              </a:ext>
            </a:extLst>
          </p:cNvPr>
          <p:cNvGrpSpPr/>
          <p:nvPr/>
        </p:nvGrpSpPr>
        <p:grpSpPr>
          <a:xfrm>
            <a:off x="-4671937" y="603389"/>
            <a:ext cx="3586480" cy="6004560"/>
            <a:chOff x="4302760" y="402455"/>
            <a:chExt cx="3586480" cy="600456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86FD454-FBA7-4714-98F4-3D8372536D81}"/>
                </a:ext>
              </a:extLst>
            </p:cNvPr>
            <p:cNvSpPr/>
            <p:nvPr/>
          </p:nvSpPr>
          <p:spPr>
            <a:xfrm>
              <a:off x="4302760" y="402455"/>
              <a:ext cx="3586480" cy="600456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5253341-0484-413C-BBB1-B708C1EF087A}"/>
                </a:ext>
              </a:extLst>
            </p:cNvPr>
            <p:cNvSpPr/>
            <p:nvPr/>
          </p:nvSpPr>
          <p:spPr>
            <a:xfrm>
              <a:off x="4622460" y="585335"/>
              <a:ext cx="3017520" cy="5577840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8BCAA43-7594-4D78-A4B2-5BB41A4075BF}"/>
                </a:ext>
              </a:extLst>
            </p:cNvPr>
            <p:cNvSpPr/>
            <p:nvPr/>
          </p:nvSpPr>
          <p:spPr>
            <a:xfrm>
              <a:off x="5425440" y="544695"/>
              <a:ext cx="1341120" cy="29464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F248928-812E-430B-B630-BFF338B514C0}"/>
                </a:ext>
              </a:extLst>
            </p:cNvPr>
            <p:cNvSpPr/>
            <p:nvPr/>
          </p:nvSpPr>
          <p:spPr>
            <a:xfrm>
              <a:off x="5436933" y="3150181"/>
              <a:ext cx="515746" cy="462833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917AF73-96F6-42A4-8428-58B1F714E0DF}"/>
                </a:ext>
              </a:extLst>
            </p:cNvPr>
            <p:cNvSpPr/>
            <p:nvPr/>
          </p:nvSpPr>
          <p:spPr>
            <a:xfrm>
              <a:off x="6131220" y="3142837"/>
              <a:ext cx="549646" cy="462833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5BAB7CC-6C73-4ECB-9279-D333E2DCD626}"/>
                </a:ext>
              </a:extLst>
            </p:cNvPr>
            <p:cNvSpPr/>
            <p:nvPr/>
          </p:nvSpPr>
          <p:spPr>
            <a:xfrm>
              <a:off x="6859408" y="3142838"/>
              <a:ext cx="478853" cy="462833"/>
            </a:xfrm>
            <a:prstGeom prst="round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1E591D-D087-4BDD-9934-3BDF8B0793C9}"/>
                </a:ext>
              </a:extLst>
            </p:cNvPr>
            <p:cNvSpPr txBox="1"/>
            <p:nvPr/>
          </p:nvSpPr>
          <p:spPr>
            <a:xfrm>
              <a:off x="4707990" y="3613014"/>
              <a:ext cx="6154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Twitter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8C5C07-463A-4A8C-B991-AE913110308C}"/>
                </a:ext>
              </a:extLst>
            </p:cNvPr>
            <p:cNvSpPr txBox="1"/>
            <p:nvPr/>
          </p:nvSpPr>
          <p:spPr>
            <a:xfrm>
              <a:off x="5339078" y="3613014"/>
              <a:ext cx="7152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Instagram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6498E6-94F2-4497-B495-AB1A9A85DC2F}"/>
                </a:ext>
              </a:extLst>
            </p:cNvPr>
            <p:cNvSpPr txBox="1"/>
            <p:nvPr/>
          </p:nvSpPr>
          <p:spPr>
            <a:xfrm>
              <a:off x="6089517" y="3613014"/>
              <a:ext cx="6154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Reddit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8346D79-D907-4084-B014-5CEF9B5FF50B}"/>
                </a:ext>
              </a:extLst>
            </p:cNvPr>
            <p:cNvSpPr txBox="1"/>
            <p:nvPr/>
          </p:nvSpPr>
          <p:spPr>
            <a:xfrm>
              <a:off x="6793437" y="3623760"/>
              <a:ext cx="6154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News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045907A-F8BA-435A-9A32-6B74029855A3}"/>
                </a:ext>
              </a:extLst>
            </p:cNvPr>
            <p:cNvSpPr/>
            <p:nvPr/>
          </p:nvSpPr>
          <p:spPr>
            <a:xfrm>
              <a:off x="4949781" y="5531243"/>
              <a:ext cx="2388480" cy="631930"/>
            </a:xfrm>
            <a:prstGeom prst="roundRect">
              <a:avLst/>
            </a:prstGeom>
            <a:solidFill>
              <a:schemeClr val="bg1">
                <a:lumMod val="65000"/>
                <a:alpha val="6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9A241A6-F352-485D-9468-BB3E0B89A55B}"/>
                </a:ext>
              </a:extLst>
            </p:cNvPr>
            <p:cNvSpPr/>
            <p:nvPr/>
          </p:nvSpPr>
          <p:spPr>
            <a:xfrm>
              <a:off x="4842069" y="998625"/>
              <a:ext cx="2578301" cy="1738266"/>
            </a:xfrm>
            <a:prstGeom prst="round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D45451-4B54-44CB-AABA-33DA1E2DF2D8}"/>
                </a:ext>
              </a:extLst>
            </p:cNvPr>
            <p:cNvSpPr txBox="1"/>
            <p:nvPr/>
          </p:nvSpPr>
          <p:spPr>
            <a:xfrm>
              <a:off x="5497665" y="2780265"/>
              <a:ext cx="11132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Breaking News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296A388-8497-46B6-AB26-CB5C6231872F}"/>
                </a:ext>
              </a:extLst>
            </p:cNvPr>
            <p:cNvSpPr/>
            <p:nvPr/>
          </p:nvSpPr>
          <p:spPr>
            <a:xfrm>
              <a:off x="4707990" y="3150181"/>
              <a:ext cx="601305" cy="473579"/>
            </a:xfrm>
            <a:prstGeom prst="roundRect">
              <a:avLst/>
            </a:prstGeom>
            <a:blipFill>
              <a:blip r:embed="rId7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7B64F2B-ADEF-4DB4-9126-5C966D03FE8B}"/>
              </a:ext>
            </a:extLst>
          </p:cNvPr>
          <p:cNvSpPr txBox="1"/>
          <p:nvPr/>
        </p:nvSpPr>
        <p:spPr>
          <a:xfrm>
            <a:off x="-9573424" y="3005505"/>
            <a:ext cx="3836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How useful is social media in summarizing important developments during crises?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3ACA0ED-E9A6-4DC6-B602-7D4A98AB4597}"/>
              </a:ext>
            </a:extLst>
          </p:cNvPr>
          <p:cNvSpPr/>
          <p:nvPr/>
        </p:nvSpPr>
        <p:spPr>
          <a:xfrm>
            <a:off x="150462" y="143565"/>
            <a:ext cx="1764835" cy="1709949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A9C58C-EC7E-418E-BD5A-4C326840896F}"/>
              </a:ext>
            </a:extLst>
          </p:cNvPr>
          <p:cNvSpPr txBox="1"/>
          <p:nvPr/>
        </p:nvSpPr>
        <p:spPr>
          <a:xfrm>
            <a:off x="1400947" y="4607589"/>
            <a:ext cx="285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Instagram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35C10D-E803-43C2-A287-57D928F0ECAE}"/>
              </a:ext>
            </a:extLst>
          </p:cNvPr>
          <p:cNvSpPr txBox="1"/>
          <p:nvPr/>
        </p:nvSpPr>
        <p:spPr>
          <a:xfrm>
            <a:off x="7582474" y="1573663"/>
            <a:ext cx="39242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Percentage Above Other Social Media Sites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C65E77-1718-4EEA-9CFB-3BE182B9FAF2}"/>
              </a:ext>
            </a:extLst>
          </p:cNvPr>
          <p:cNvSpPr txBox="1"/>
          <p:nvPr/>
        </p:nvSpPr>
        <p:spPr>
          <a:xfrm>
            <a:off x="3658175" y="1628909"/>
            <a:ext cx="39242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Percentage of Useful Information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A74C73-D034-4508-A088-FBB04AF85DB8}"/>
              </a:ext>
            </a:extLst>
          </p:cNvPr>
          <p:cNvSpPr txBox="1"/>
          <p:nvPr/>
        </p:nvSpPr>
        <p:spPr>
          <a:xfrm>
            <a:off x="4528463" y="3159688"/>
            <a:ext cx="2249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55%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C0AC284-4A9C-40B7-8335-B31B2003DDF5}"/>
              </a:ext>
            </a:extLst>
          </p:cNvPr>
          <p:cNvGrpSpPr/>
          <p:nvPr/>
        </p:nvGrpSpPr>
        <p:grpSpPr>
          <a:xfrm>
            <a:off x="3744097" y="-2290570"/>
            <a:ext cx="2857500" cy="2156246"/>
            <a:chOff x="1400947" y="2633599"/>
            <a:chExt cx="2857500" cy="2156246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10B5A3D9-F252-4F1D-9D85-A7F0BC5B769E}"/>
                </a:ext>
              </a:extLst>
            </p:cNvPr>
            <p:cNvSpPr/>
            <p:nvPr/>
          </p:nvSpPr>
          <p:spPr>
            <a:xfrm>
              <a:off x="1915297" y="2633599"/>
              <a:ext cx="1828800" cy="1590801"/>
            </a:xfrm>
            <a:prstGeom prst="roundRect">
              <a:avLst/>
            </a:prstGeom>
            <a:blipFill>
              <a:blip r:embed="rId7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82A6545-6BCA-4944-9FB8-46909C9E1E3E}"/>
                </a:ext>
              </a:extLst>
            </p:cNvPr>
            <p:cNvSpPr txBox="1"/>
            <p:nvPr/>
          </p:nvSpPr>
          <p:spPr>
            <a:xfrm>
              <a:off x="1400947" y="4266625"/>
              <a:ext cx="2857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Twitter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05F118-BEE8-41B0-90EA-8BBA078A9F5D}"/>
              </a:ext>
            </a:extLst>
          </p:cNvPr>
          <p:cNvGrpSpPr/>
          <p:nvPr/>
        </p:nvGrpSpPr>
        <p:grpSpPr>
          <a:xfrm>
            <a:off x="6087247" y="7510358"/>
            <a:ext cx="2857500" cy="2156246"/>
            <a:chOff x="1400947" y="2633599"/>
            <a:chExt cx="2857500" cy="2156246"/>
          </a:xfrm>
          <a:blipFill>
            <a:blip r:embed="rId9"/>
            <a:stretch>
              <a:fillRect/>
            </a:stretch>
          </a:blipFill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F2AEE41-125F-43D0-B476-3EBFF0BFB4F0}"/>
                </a:ext>
              </a:extLst>
            </p:cNvPr>
            <p:cNvSpPr/>
            <p:nvPr/>
          </p:nvSpPr>
          <p:spPr>
            <a:xfrm>
              <a:off x="1915297" y="2633599"/>
              <a:ext cx="1828800" cy="1590801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16E6D55-EB9D-4B95-8E6A-2609E69605D2}"/>
                </a:ext>
              </a:extLst>
            </p:cNvPr>
            <p:cNvSpPr txBox="1"/>
            <p:nvPr/>
          </p:nvSpPr>
          <p:spPr>
            <a:xfrm>
              <a:off x="1400947" y="4266625"/>
              <a:ext cx="2857500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Reddit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118BBBF-0892-405F-84D9-71475954C463}"/>
              </a:ext>
            </a:extLst>
          </p:cNvPr>
          <p:cNvGrpSpPr/>
          <p:nvPr/>
        </p:nvGrpSpPr>
        <p:grpSpPr>
          <a:xfrm>
            <a:off x="8398986" y="-2345816"/>
            <a:ext cx="2857500" cy="2156246"/>
            <a:chOff x="1400947" y="2633599"/>
            <a:chExt cx="2857500" cy="2156246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B1BE567C-5727-4A7B-AC34-081762C40982}"/>
                </a:ext>
              </a:extLst>
            </p:cNvPr>
            <p:cNvSpPr/>
            <p:nvPr/>
          </p:nvSpPr>
          <p:spPr>
            <a:xfrm>
              <a:off x="1915297" y="2633599"/>
              <a:ext cx="1828800" cy="1590801"/>
            </a:xfrm>
            <a:prstGeom prst="roundRect">
              <a:avLst/>
            </a:prstGeom>
            <a:blipFill>
              <a:blip r:embed="rId10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6F9D0CA-2F1E-4635-88D6-FC403F1D9BFA}"/>
                </a:ext>
              </a:extLst>
            </p:cNvPr>
            <p:cNvSpPr txBox="1"/>
            <p:nvPr/>
          </p:nvSpPr>
          <p:spPr>
            <a:xfrm>
              <a:off x="1400947" y="4266625"/>
              <a:ext cx="2857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News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5B1CE7EB-D578-44DB-ADD4-F3682ABDD2FB}"/>
              </a:ext>
            </a:extLst>
          </p:cNvPr>
          <p:cNvSpPr txBox="1"/>
          <p:nvPr/>
        </p:nvSpPr>
        <p:spPr>
          <a:xfrm>
            <a:off x="11853361" y="278437"/>
            <a:ext cx="57086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Variation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6B0D16B-96C5-4506-94DF-ECEC1DDFEBFF}"/>
              </a:ext>
            </a:extLst>
          </p:cNvPr>
          <p:cNvSpPr txBox="1"/>
          <p:nvPr/>
        </p:nvSpPr>
        <p:spPr>
          <a:xfrm>
            <a:off x="-6134229" y="5531326"/>
            <a:ext cx="57086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4">
                    <a:lumMod val="75000"/>
                  </a:schemeClr>
                </a:solidFill>
              </a:rPr>
              <a:t>4.567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550DEF8C-B0AB-4718-9044-E5A3AAA68D13}"/>
              </a:ext>
            </a:extLst>
          </p:cNvPr>
          <p:cNvSpPr/>
          <p:nvPr/>
        </p:nvSpPr>
        <p:spPr>
          <a:xfrm>
            <a:off x="701196" y="7953657"/>
            <a:ext cx="4773706" cy="3644153"/>
          </a:xfrm>
          <a:prstGeom prst="roundRect">
            <a:avLst/>
          </a:prstGeom>
          <a:blipFill>
            <a:blip r:embed="rId11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B8154E8-54F6-4645-B195-A7F3A4F992A8}"/>
              </a:ext>
            </a:extLst>
          </p:cNvPr>
          <p:cNvSpPr/>
          <p:nvPr/>
        </p:nvSpPr>
        <p:spPr>
          <a:xfrm>
            <a:off x="6096000" y="7844527"/>
            <a:ext cx="4773706" cy="3644153"/>
          </a:xfrm>
          <a:prstGeom prst="roundRect">
            <a:avLst/>
          </a:prstGeom>
          <a:blipFill>
            <a:blip r:embed="rId1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9354BB-230C-4656-BBE2-4DF8020703EA}"/>
              </a:ext>
            </a:extLst>
          </p:cNvPr>
          <p:cNvSpPr txBox="1"/>
          <p:nvPr/>
        </p:nvSpPr>
        <p:spPr>
          <a:xfrm>
            <a:off x="7625042" y="3119698"/>
            <a:ext cx="35864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+10-24%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891593-EEBC-4E11-AA7F-A89DCB657E60}"/>
              </a:ext>
            </a:extLst>
          </p:cNvPr>
          <p:cNvSpPr txBox="1"/>
          <p:nvPr/>
        </p:nvSpPr>
        <p:spPr>
          <a:xfrm>
            <a:off x="3028358" y="363097"/>
            <a:ext cx="7410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chemeClr val="bg1"/>
                </a:solidFill>
              </a:rPr>
              <a:t>Best Social Media Platform for Useful Information</a:t>
            </a:r>
          </a:p>
        </p:txBody>
      </p:sp>
    </p:spTree>
    <p:extLst>
      <p:ext uri="{BB962C8B-B14F-4D97-AF65-F5344CB8AC3E}">
        <p14:creationId xmlns:p14="http://schemas.microsoft.com/office/powerpoint/2010/main" val="309357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3ACA0ED-E9A6-4DC6-B602-7D4A98AB4597}"/>
              </a:ext>
            </a:extLst>
          </p:cNvPr>
          <p:cNvSpPr/>
          <p:nvPr/>
        </p:nvSpPr>
        <p:spPr>
          <a:xfrm>
            <a:off x="150462" y="143565"/>
            <a:ext cx="1764835" cy="1709949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F2BF3E8-52B3-466B-9245-105021416282}"/>
              </a:ext>
            </a:extLst>
          </p:cNvPr>
          <p:cNvGrpSpPr/>
          <p:nvPr/>
        </p:nvGrpSpPr>
        <p:grpSpPr>
          <a:xfrm>
            <a:off x="634084" y="2633599"/>
            <a:ext cx="2857500" cy="2156246"/>
            <a:chOff x="1400947" y="2633599"/>
            <a:chExt cx="2857500" cy="215624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D7110F6-6AF5-4D2B-8A9D-DA31C1C870F5}"/>
                </a:ext>
              </a:extLst>
            </p:cNvPr>
            <p:cNvSpPr/>
            <p:nvPr/>
          </p:nvSpPr>
          <p:spPr>
            <a:xfrm>
              <a:off x="1915297" y="2633599"/>
              <a:ext cx="1828800" cy="1590801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A9C58C-EC7E-418E-BD5A-4C326840896F}"/>
                </a:ext>
              </a:extLst>
            </p:cNvPr>
            <p:cNvSpPr txBox="1"/>
            <p:nvPr/>
          </p:nvSpPr>
          <p:spPr>
            <a:xfrm>
              <a:off x="1400947" y="4266625"/>
              <a:ext cx="2857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Instagram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1C65E77-1718-4EEA-9CFB-3BE182B9FAF2}"/>
              </a:ext>
            </a:extLst>
          </p:cNvPr>
          <p:cNvSpPr txBox="1"/>
          <p:nvPr/>
        </p:nvSpPr>
        <p:spPr>
          <a:xfrm>
            <a:off x="3448625" y="-1700108"/>
            <a:ext cx="39242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Percentage of Useful Information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A74C73-D034-4508-A088-FBB04AF85DB8}"/>
              </a:ext>
            </a:extLst>
          </p:cNvPr>
          <p:cNvSpPr txBox="1"/>
          <p:nvPr/>
        </p:nvSpPr>
        <p:spPr>
          <a:xfrm>
            <a:off x="3744097" y="8486961"/>
            <a:ext cx="2249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65%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640B849-9016-4979-BEF0-2174621DA72D}"/>
              </a:ext>
            </a:extLst>
          </p:cNvPr>
          <p:cNvGrpSpPr/>
          <p:nvPr/>
        </p:nvGrpSpPr>
        <p:grpSpPr>
          <a:xfrm>
            <a:off x="3435325" y="2633599"/>
            <a:ext cx="2857500" cy="2156246"/>
            <a:chOff x="1400947" y="2633599"/>
            <a:chExt cx="2857500" cy="2156246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BB01200F-7273-4230-A7C8-70891E736F6F}"/>
                </a:ext>
              </a:extLst>
            </p:cNvPr>
            <p:cNvSpPr/>
            <p:nvPr/>
          </p:nvSpPr>
          <p:spPr>
            <a:xfrm>
              <a:off x="1915297" y="2633599"/>
              <a:ext cx="1828800" cy="1590801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6C4B4AA-16B2-4620-9016-51A9A47AFDAE}"/>
                </a:ext>
              </a:extLst>
            </p:cNvPr>
            <p:cNvSpPr txBox="1"/>
            <p:nvPr/>
          </p:nvSpPr>
          <p:spPr>
            <a:xfrm>
              <a:off x="1400947" y="4266625"/>
              <a:ext cx="2857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Twitter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34E5892-C0AE-4810-B03A-9C61FF0D0593}"/>
              </a:ext>
            </a:extLst>
          </p:cNvPr>
          <p:cNvGrpSpPr/>
          <p:nvPr/>
        </p:nvGrpSpPr>
        <p:grpSpPr>
          <a:xfrm>
            <a:off x="6080845" y="2633599"/>
            <a:ext cx="2857500" cy="2156246"/>
            <a:chOff x="1400947" y="2633599"/>
            <a:chExt cx="2857500" cy="2156246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9BD8CEB6-4506-46A3-ADF7-1609B08F7ED1}"/>
                </a:ext>
              </a:extLst>
            </p:cNvPr>
            <p:cNvSpPr/>
            <p:nvPr/>
          </p:nvSpPr>
          <p:spPr>
            <a:xfrm>
              <a:off x="1915297" y="2633599"/>
              <a:ext cx="1828800" cy="1590801"/>
            </a:xfrm>
            <a:prstGeom prst="round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B956D5D-3029-4BFD-B6DC-65711ACA669E}"/>
                </a:ext>
              </a:extLst>
            </p:cNvPr>
            <p:cNvSpPr txBox="1"/>
            <p:nvPr/>
          </p:nvSpPr>
          <p:spPr>
            <a:xfrm>
              <a:off x="1400947" y="4266625"/>
              <a:ext cx="2857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SND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C381C5B-CFEA-46C5-8890-B2D96D28A15F}"/>
              </a:ext>
            </a:extLst>
          </p:cNvPr>
          <p:cNvGrpSpPr/>
          <p:nvPr/>
        </p:nvGrpSpPr>
        <p:grpSpPr>
          <a:xfrm>
            <a:off x="8535541" y="2633599"/>
            <a:ext cx="2857500" cy="2156246"/>
            <a:chOff x="1400947" y="2633599"/>
            <a:chExt cx="2857500" cy="2156246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EF4AB0E1-EEC4-48FD-8D86-6F43437E32EC}"/>
                </a:ext>
              </a:extLst>
            </p:cNvPr>
            <p:cNvSpPr/>
            <p:nvPr/>
          </p:nvSpPr>
          <p:spPr>
            <a:xfrm>
              <a:off x="1915297" y="2633599"/>
              <a:ext cx="1828800" cy="1590801"/>
            </a:xfrm>
            <a:prstGeom prst="round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D6F1A3F-D2B6-4240-BCDD-44EE8928A6AE}"/>
                </a:ext>
              </a:extLst>
            </p:cNvPr>
            <p:cNvSpPr txBox="1"/>
            <p:nvPr/>
          </p:nvSpPr>
          <p:spPr>
            <a:xfrm>
              <a:off x="1400947" y="4266625"/>
              <a:ext cx="2857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News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92ABFE7-459F-4279-9740-A19825BC7852}"/>
              </a:ext>
            </a:extLst>
          </p:cNvPr>
          <p:cNvSpPr txBox="1"/>
          <p:nvPr/>
        </p:nvSpPr>
        <p:spPr>
          <a:xfrm>
            <a:off x="3138810" y="636535"/>
            <a:ext cx="57086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Variation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D9A70A-434B-4327-AF15-7B75EA238DDF}"/>
              </a:ext>
            </a:extLst>
          </p:cNvPr>
          <p:cNvSpPr txBox="1"/>
          <p:nvPr/>
        </p:nvSpPr>
        <p:spPr>
          <a:xfrm>
            <a:off x="3226507" y="5057294"/>
            <a:ext cx="57086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4">
                    <a:lumMod val="75000"/>
                  </a:schemeClr>
                </a:solidFill>
              </a:rPr>
              <a:t>~11%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112B877-3CE0-43C6-8E4A-7ECD2ADC4D4F}"/>
              </a:ext>
            </a:extLst>
          </p:cNvPr>
          <p:cNvSpPr txBox="1"/>
          <p:nvPr/>
        </p:nvSpPr>
        <p:spPr>
          <a:xfrm>
            <a:off x="815038" y="7750796"/>
            <a:ext cx="28980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Missing Information?</a:t>
            </a:r>
          </a:p>
          <a:p>
            <a:pPr algn="ctr"/>
            <a:endParaRPr lang="en-US" sz="3600" i="1" dirty="0">
              <a:solidFill>
                <a:schemeClr val="accent4">
                  <a:lumMod val="75000"/>
                </a:schemeClr>
              </a:solidFill>
            </a:endParaRPr>
          </a:p>
          <a:p>
            <a:pPr algn="ctr"/>
            <a:r>
              <a:rPr lang="en-US" sz="3600" i="1" dirty="0">
                <a:solidFill>
                  <a:schemeClr val="accent4">
                    <a:lumMod val="75000"/>
                  </a:schemeClr>
                </a:solidFill>
              </a:rPr>
              <a:t>Restriction to the use or availability of resources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59A97D-BBFD-40A8-9A64-2A3D40D77BDF}"/>
              </a:ext>
            </a:extLst>
          </p:cNvPr>
          <p:cNvSpPr txBox="1"/>
          <p:nvPr/>
        </p:nvSpPr>
        <p:spPr>
          <a:xfrm>
            <a:off x="7582470" y="-1700109"/>
            <a:ext cx="39242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Percentage Above Other Social Media Sites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560C365-1D42-4838-96CC-29F8373C2B61}"/>
              </a:ext>
            </a:extLst>
          </p:cNvPr>
          <p:cNvSpPr txBox="1"/>
          <p:nvPr/>
        </p:nvSpPr>
        <p:spPr>
          <a:xfrm>
            <a:off x="8420093" y="7404272"/>
            <a:ext cx="33756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+10-24%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F964F9-68CB-49A8-8ED2-1E4EE4D0686D}"/>
              </a:ext>
            </a:extLst>
          </p:cNvPr>
          <p:cNvSpPr txBox="1"/>
          <p:nvPr/>
        </p:nvSpPr>
        <p:spPr>
          <a:xfrm>
            <a:off x="3935243" y="7794463"/>
            <a:ext cx="22490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55%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2D5340B-2C59-4C37-86AB-CEE54D861DB9}"/>
              </a:ext>
            </a:extLst>
          </p:cNvPr>
          <p:cNvSpPr/>
          <p:nvPr/>
        </p:nvSpPr>
        <p:spPr>
          <a:xfrm>
            <a:off x="6862119" y="-4314536"/>
            <a:ext cx="5329881" cy="3469666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A236D9F-22F0-42EA-81AD-EB569EEC73E6}"/>
              </a:ext>
            </a:extLst>
          </p:cNvPr>
          <p:cNvSpPr/>
          <p:nvPr/>
        </p:nvSpPr>
        <p:spPr>
          <a:xfrm>
            <a:off x="448594" y="-4470024"/>
            <a:ext cx="5329881" cy="3469666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149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3ACA0ED-E9A6-4DC6-B602-7D4A98AB4597}"/>
              </a:ext>
            </a:extLst>
          </p:cNvPr>
          <p:cNvSpPr/>
          <p:nvPr/>
        </p:nvSpPr>
        <p:spPr>
          <a:xfrm>
            <a:off x="150462" y="143565"/>
            <a:ext cx="1764835" cy="1709949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F2BF3E8-52B3-466B-9245-105021416282}"/>
              </a:ext>
            </a:extLst>
          </p:cNvPr>
          <p:cNvGrpSpPr/>
          <p:nvPr/>
        </p:nvGrpSpPr>
        <p:grpSpPr>
          <a:xfrm>
            <a:off x="-7916792" y="2633599"/>
            <a:ext cx="2857500" cy="2156246"/>
            <a:chOff x="1400947" y="2633599"/>
            <a:chExt cx="2857500" cy="215624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D7110F6-6AF5-4D2B-8A9D-DA31C1C870F5}"/>
                </a:ext>
              </a:extLst>
            </p:cNvPr>
            <p:cNvSpPr/>
            <p:nvPr/>
          </p:nvSpPr>
          <p:spPr>
            <a:xfrm>
              <a:off x="1915297" y="2633599"/>
              <a:ext cx="1828800" cy="1590801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A9C58C-EC7E-418E-BD5A-4C326840896F}"/>
                </a:ext>
              </a:extLst>
            </p:cNvPr>
            <p:cNvSpPr txBox="1"/>
            <p:nvPr/>
          </p:nvSpPr>
          <p:spPr>
            <a:xfrm>
              <a:off x="1400947" y="4266625"/>
              <a:ext cx="2857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Instagram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640B849-9016-4979-BEF0-2174621DA72D}"/>
              </a:ext>
            </a:extLst>
          </p:cNvPr>
          <p:cNvGrpSpPr/>
          <p:nvPr/>
        </p:nvGrpSpPr>
        <p:grpSpPr>
          <a:xfrm>
            <a:off x="-7075834" y="2633599"/>
            <a:ext cx="2857500" cy="2156246"/>
            <a:chOff x="1400947" y="2633599"/>
            <a:chExt cx="2857500" cy="2156246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BB01200F-7273-4230-A7C8-70891E736F6F}"/>
                </a:ext>
              </a:extLst>
            </p:cNvPr>
            <p:cNvSpPr/>
            <p:nvPr/>
          </p:nvSpPr>
          <p:spPr>
            <a:xfrm>
              <a:off x="1915297" y="2633599"/>
              <a:ext cx="1828800" cy="1590801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6C4B4AA-16B2-4620-9016-51A9A47AFDAE}"/>
                </a:ext>
              </a:extLst>
            </p:cNvPr>
            <p:cNvSpPr txBox="1"/>
            <p:nvPr/>
          </p:nvSpPr>
          <p:spPr>
            <a:xfrm>
              <a:off x="1400947" y="4266625"/>
              <a:ext cx="2857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Twitter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34E5892-C0AE-4810-B03A-9C61FF0D0593}"/>
              </a:ext>
            </a:extLst>
          </p:cNvPr>
          <p:cNvGrpSpPr/>
          <p:nvPr/>
        </p:nvGrpSpPr>
        <p:grpSpPr>
          <a:xfrm>
            <a:off x="-6292251" y="2633599"/>
            <a:ext cx="2857500" cy="2156246"/>
            <a:chOff x="1400947" y="2633599"/>
            <a:chExt cx="2857500" cy="2156246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9BD8CEB6-4506-46A3-ADF7-1609B08F7ED1}"/>
                </a:ext>
              </a:extLst>
            </p:cNvPr>
            <p:cNvSpPr/>
            <p:nvPr/>
          </p:nvSpPr>
          <p:spPr>
            <a:xfrm>
              <a:off x="1915297" y="2633599"/>
              <a:ext cx="1828800" cy="1590801"/>
            </a:xfrm>
            <a:prstGeom prst="round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B956D5D-3029-4BFD-B6DC-65711ACA669E}"/>
                </a:ext>
              </a:extLst>
            </p:cNvPr>
            <p:cNvSpPr txBox="1"/>
            <p:nvPr/>
          </p:nvSpPr>
          <p:spPr>
            <a:xfrm>
              <a:off x="1400947" y="4266625"/>
              <a:ext cx="2857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SND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C381C5B-CFEA-46C5-8890-B2D96D28A15F}"/>
              </a:ext>
            </a:extLst>
          </p:cNvPr>
          <p:cNvGrpSpPr/>
          <p:nvPr/>
        </p:nvGrpSpPr>
        <p:grpSpPr>
          <a:xfrm>
            <a:off x="-5696400" y="2633599"/>
            <a:ext cx="2857500" cy="2156246"/>
            <a:chOff x="1400947" y="2633599"/>
            <a:chExt cx="2857500" cy="2156246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EF4AB0E1-EEC4-48FD-8D86-6F43437E32EC}"/>
                </a:ext>
              </a:extLst>
            </p:cNvPr>
            <p:cNvSpPr/>
            <p:nvPr/>
          </p:nvSpPr>
          <p:spPr>
            <a:xfrm>
              <a:off x="1915297" y="2633599"/>
              <a:ext cx="1828800" cy="1590801"/>
            </a:xfrm>
            <a:prstGeom prst="round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D6F1A3F-D2B6-4240-BCDD-44EE8928A6AE}"/>
                </a:ext>
              </a:extLst>
            </p:cNvPr>
            <p:cNvSpPr txBox="1"/>
            <p:nvPr/>
          </p:nvSpPr>
          <p:spPr>
            <a:xfrm>
              <a:off x="1400947" y="4266625"/>
              <a:ext cx="2857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News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92ABFE7-459F-4279-9740-A19825BC7852}"/>
              </a:ext>
            </a:extLst>
          </p:cNvPr>
          <p:cNvSpPr txBox="1"/>
          <p:nvPr/>
        </p:nvSpPr>
        <p:spPr>
          <a:xfrm>
            <a:off x="2916388" y="-2279660"/>
            <a:ext cx="57086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Variation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D9A70A-434B-4327-AF15-7B75EA238DDF}"/>
              </a:ext>
            </a:extLst>
          </p:cNvPr>
          <p:cNvSpPr txBox="1"/>
          <p:nvPr/>
        </p:nvSpPr>
        <p:spPr>
          <a:xfrm>
            <a:off x="3241662" y="7998202"/>
            <a:ext cx="57086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4">
                    <a:lumMod val="75000"/>
                  </a:schemeClr>
                </a:solidFill>
              </a:rPr>
              <a:t>~11% 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6B3A907-7B3F-4A9E-9923-313F7317224B}"/>
              </a:ext>
            </a:extLst>
          </p:cNvPr>
          <p:cNvSpPr/>
          <p:nvPr/>
        </p:nvSpPr>
        <p:spPr>
          <a:xfrm>
            <a:off x="684618" y="2013618"/>
            <a:ext cx="5329881" cy="3469666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B319513-A456-4B59-B14C-56DA0BC3BD9B}"/>
              </a:ext>
            </a:extLst>
          </p:cNvPr>
          <p:cNvSpPr/>
          <p:nvPr/>
        </p:nvSpPr>
        <p:spPr>
          <a:xfrm>
            <a:off x="6285396" y="2013618"/>
            <a:ext cx="5329881" cy="3469666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6262E6-71C2-4C41-9765-D24CF45BDD8F}"/>
              </a:ext>
            </a:extLst>
          </p:cNvPr>
          <p:cNvSpPr txBox="1"/>
          <p:nvPr/>
        </p:nvSpPr>
        <p:spPr>
          <a:xfrm>
            <a:off x="3884326" y="570672"/>
            <a:ext cx="480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Density of Information Over Time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EB464A1-8D0F-4AF2-8C99-657ABBF1FA9D}"/>
              </a:ext>
            </a:extLst>
          </p:cNvPr>
          <p:cNvSpPr txBox="1"/>
          <p:nvPr/>
        </p:nvSpPr>
        <p:spPr>
          <a:xfrm>
            <a:off x="1714487" y="5641600"/>
            <a:ext cx="3270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Hurricane Florence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D8BC5DF-C8B0-4275-B500-66844EB4E35C}"/>
              </a:ext>
            </a:extLst>
          </p:cNvPr>
          <p:cNvSpPr txBox="1"/>
          <p:nvPr/>
        </p:nvSpPr>
        <p:spPr>
          <a:xfrm>
            <a:off x="7385020" y="5649995"/>
            <a:ext cx="3270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Hurricane Dorian</a:t>
            </a:r>
          </a:p>
        </p:txBody>
      </p:sp>
    </p:spTree>
    <p:extLst>
      <p:ext uri="{BB962C8B-B14F-4D97-AF65-F5344CB8AC3E}">
        <p14:creationId xmlns:p14="http://schemas.microsoft.com/office/powerpoint/2010/main" val="293735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>
            <a:extLst>
              <a:ext uri="{FF2B5EF4-FFF2-40B4-BE49-F238E27FC236}">
                <a16:creationId xmlns:a16="http://schemas.microsoft.com/office/drawing/2014/main" id="{2F06EC4C-2824-4EE5-9853-E52B69173BCE}"/>
              </a:ext>
            </a:extLst>
          </p:cNvPr>
          <p:cNvSpPr/>
          <p:nvPr/>
        </p:nvSpPr>
        <p:spPr>
          <a:xfrm>
            <a:off x="5372100" y="2628900"/>
            <a:ext cx="1943100" cy="1524000"/>
          </a:xfrm>
          <a:prstGeom prst="ellipse">
            <a:avLst/>
          </a:prstGeom>
          <a:solidFill>
            <a:schemeClr val="accent4">
              <a:lumMod val="60000"/>
              <a:lumOff val="40000"/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3ACA0ED-E9A6-4DC6-B602-7D4A98AB4597}"/>
              </a:ext>
            </a:extLst>
          </p:cNvPr>
          <p:cNvSpPr/>
          <p:nvPr/>
        </p:nvSpPr>
        <p:spPr>
          <a:xfrm>
            <a:off x="150462" y="143565"/>
            <a:ext cx="1764835" cy="1709949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03CB78-A498-47A3-AAEB-BE3DEF2BC8E7}"/>
              </a:ext>
            </a:extLst>
          </p:cNvPr>
          <p:cNvSpPr txBox="1"/>
          <p:nvPr/>
        </p:nvSpPr>
        <p:spPr>
          <a:xfrm>
            <a:off x="14669568" y="1635746"/>
            <a:ext cx="28980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Missing Information?</a:t>
            </a:r>
          </a:p>
          <a:p>
            <a:pPr algn="ctr"/>
            <a:endParaRPr lang="en-US" sz="3600" i="1" dirty="0">
              <a:solidFill>
                <a:schemeClr val="accent4">
                  <a:lumMod val="75000"/>
                </a:schemeClr>
              </a:solidFill>
            </a:endParaRPr>
          </a:p>
          <a:p>
            <a:pPr algn="ctr"/>
            <a:r>
              <a:rPr lang="en-US" sz="3600" i="1" dirty="0">
                <a:solidFill>
                  <a:schemeClr val="accent4">
                    <a:lumMod val="75000"/>
                  </a:schemeClr>
                </a:solidFill>
              </a:rPr>
              <a:t>Restriction to the use or availability of resources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664BA55-847B-4B20-A13C-DC1C840CE670}"/>
              </a:ext>
            </a:extLst>
          </p:cNvPr>
          <p:cNvGrpSpPr/>
          <p:nvPr/>
        </p:nvGrpSpPr>
        <p:grpSpPr>
          <a:xfrm>
            <a:off x="13637250" y="618625"/>
            <a:ext cx="3586480" cy="6004560"/>
            <a:chOff x="4302760" y="402455"/>
            <a:chExt cx="3586480" cy="600456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DBF4183-B5BD-4ED2-BA7D-6704CDED5759}"/>
                </a:ext>
              </a:extLst>
            </p:cNvPr>
            <p:cNvGrpSpPr/>
            <p:nvPr/>
          </p:nvGrpSpPr>
          <p:grpSpPr>
            <a:xfrm>
              <a:off x="4302760" y="402455"/>
              <a:ext cx="3586480" cy="6004560"/>
              <a:chOff x="4302760" y="426720"/>
              <a:chExt cx="3586480" cy="6004560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99BA036B-5A88-4144-BFAF-7B718928398C}"/>
                  </a:ext>
                </a:extLst>
              </p:cNvPr>
              <p:cNvSpPr/>
              <p:nvPr/>
            </p:nvSpPr>
            <p:spPr>
              <a:xfrm>
                <a:off x="4302760" y="426720"/>
                <a:ext cx="3586480" cy="600456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50B61DB4-9547-4667-A8E4-A0E348494A18}"/>
                  </a:ext>
                </a:extLst>
              </p:cNvPr>
              <p:cNvSpPr/>
              <p:nvPr/>
            </p:nvSpPr>
            <p:spPr>
              <a:xfrm>
                <a:off x="4622460" y="609600"/>
                <a:ext cx="3017520" cy="557784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8A164925-B195-474A-9794-327E39E9B656}"/>
                  </a:ext>
                </a:extLst>
              </p:cNvPr>
              <p:cNvSpPr/>
              <p:nvPr/>
            </p:nvSpPr>
            <p:spPr>
              <a:xfrm>
                <a:off x="5425440" y="568960"/>
                <a:ext cx="1341120" cy="29464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F9041CBA-8B54-437E-AC5C-6D069787E852}"/>
                  </a:ext>
                </a:extLst>
              </p:cNvPr>
              <p:cNvSpPr/>
              <p:nvPr/>
            </p:nvSpPr>
            <p:spPr>
              <a:xfrm>
                <a:off x="5436933" y="3174446"/>
                <a:ext cx="515746" cy="462833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FBC3D53E-FB83-42AA-9CB3-8E39D5860C69}"/>
                  </a:ext>
                </a:extLst>
              </p:cNvPr>
              <p:cNvSpPr/>
              <p:nvPr/>
            </p:nvSpPr>
            <p:spPr>
              <a:xfrm>
                <a:off x="6131220" y="3167102"/>
                <a:ext cx="549646" cy="46283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F4C69EFC-AAF8-47A5-AD72-2F5BFF47712F}"/>
                  </a:ext>
                </a:extLst>
              </p:cNvPr>
              <p:cNvSpPr/>
              <p:nvPr/>
            </p:nvSpPr>
            <p:spPr>
              <a:xfrm>
                <a:off x="6859408" y="3167103"/>
                <a:ext cx="478853" cy="46283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B6C6C7F-A245-4524-B290-A9F6F10C8FE3}"/>
                  </a:ext>
                </a:extLst>
              </p:cNvPr>
              <p:cNvSpPr txBox="1"/>
              <p:nvPr/>
            </p:nvSpPr>
            <p:spPr>
              <a:xfrm>
                <a:off x="4707990" y="3637279"/>
                <a:ext cx="61548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</a:rPr>
                  <a:t>Twitter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F3ED26A-49DE-4CEA-86B3-092AA4933CFC}"/>
                  </a:ext>
                </a:extLst>
              </p:cNvPr>
              <p:cNvSpPr txBox="1"/>
              <p:nvPr/>
            </p:nvSpPr>
            <p:spPr>
              <a:xfrm>
                <a:off x="5339078" y="3637279"/>
                <a:ext cx="71522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</a:rPr>
                  <a:t>Instagram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BB3A799-77AE-4EBD-9912-EBE69B44C4E4}"/>
                  </a:ext>
                </a:extLst>
              </p:cNvPr>
              <p:cNvSpPr txBox="1"/>
              <p:nvPr/>
            </p:nvSpPr>
            <p:spPr>
              <a:xfrm>
                <a:off x="6089517" y="3637279"/>
                <a:ext cx="61548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</a:rPr>
                  <a:t>SND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35C8092-EAD8-41FA-8DF0-5FD831089341}"/>
                  </a:ext>
                </a:extLst>
              </p:cNvPr>
              <p:cNvSpPr txBox="1"/>
              <p:nvPr/>
            </p:nvSpPr>
            <p:spPr>
              <a:xfrm>
                <a:off x="6793437" y="3648025"/>
                <a:ext cx="61548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</a:rPr>
                  <a:t>News</a:t>
                </a:r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D5C68490-71B9-4BBF-ADAC-9C50B522E9A4}"/>
                  </a:ext>
                </a:extLst>
              </p:cNvPr>
              <p:cNvSpPr/>
              <p:nvPr/>
            </p:nvSpPr>
            <p:spPr>
              <a:xfrm>
                <a:off x="4949781" y="5555508"/>
                <a:ext cx="2388480" cy="631930"/>
              </a:xfrm>
              <a:prstGeom prst="roundRect">
                <a:avLst/>
              </a:prstGeom>
              <a:solidFill>
                <a:schemeClr val="bg1">
                  <a:lumMod val="65000"/>
                  <a:alpha val="6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00859059-472E-4B6D-9FEB-44A0C0502E5A}"/>
                  </a:ext>
                </a:extLst>
              </p:cNvPr>
              <p:cNvSpPr/>
              <p:nvPr/>
            </p:nvSpPr>
            <p:spPr>
              <a:xfrm>
                <a:off x="4842069" y="1022890"/>
                <a:ext cx="2578301" cy="173826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36EFE07-21A1-4118-85C2-66DCD4EB664A}"/>
                  </a:ext>
                </a:extLst>
              </p:cNvPr>
              <p:cNvSpPr txBox="1"/>
              <p:nvPr/>
            </p:nvSpPr>
            <p:spPr>
              <a:xfrm>
                <a:off x="5497665" y="2804530"/>
                <a:ext cx="111327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</a:rPr>
                  <a:t>Breaking News</a:t>
                </a:r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F37C5E02-91BA-4C9C-8688-CB9559733587}"/>
                  </a:ext>
                </a:extLst>
              </p:cNvPr>
              <p:cNvSpPr/>
              <p:nvPr/>
            </p:nvSpPr>
            <p:spPr>
              <a:xfrm>
                <a:off x="5873347" y="5640056"/>
                <a:ext cx="515746" cy="462833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F87D3C2E-6AFC-4826-9A4A-558F3EFD26EE}"/>
                </a:ext>
              </a:extLst>
            </p:cNvPr>
            <p:cNvSpPr/>
            <p:nvPr/>
          </p:nvSpPr>
          <p:spPr>
            <a:xfrm>
              <a:off x="4707990" y="3150181"/>
              <a:ext cx="601305" cy="473579"/>
            </a:xfrm>
            <a:prstGeom prst="roundRect">
              <a:avLst/>
            </a:prstGeom>
            <a:blipFill>
              <a:blip r:embed="rId8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192B235B-3D56-43AC-AF50-572E5018E34D}"/>
              </a:ext>
            </a:extLst>
          </p:cNvPr>
          <p:cNvSpPr txBox="1"/>
          <p:nvPr/>
        </p:nvSpPr>
        <p:spPr>
          <a:xfrm>
            <a:off x="-3291531" y="618625"/>
            <a:ext cx="3257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Conclusion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49EC60C-1059-4157-874F-04EF56BAFD9C}"/>
              </a:ext>
            </a:extLst>
          </p:cNvPr>
          <p:cNvSpPr/>
          <p:nvPr/>
        </p:nvSpPr>
        <p:spPr>
          <a:xfrm>
            <a:off x="356462" y="1327113"/>
            <a:ext cx="5711884" cy="4526619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207C44F-3675-4B93-8BF8-1B0758F34FE8}"/>
              </a:ext>
            </a:extLst>
          </p:cNvPr>
          <p:cNvSpPr/>
          <p:nvPr/>
        </p:nvSpPr>
        <p:spPr>
          <a:xfrm>
            <a:off x="6395667" y="1357595"/>
            <a:ext cx="5375129" cy="4526619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EB2DE7-653A-4000-96F8-53C52C7CAC70}"/>
              </a:ext>
            </a:extLst>
          </p:cNvPr>
          <p:cNvSpPr txBox="1"/>
          <p:nvPr/>
        </p:nvSpPr>
        <p:spPr>
          <a:xfrm>
            <a:off x="3604956" y="593840"/>
            <a:ext cx="547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Density of Useful Information Over Time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2D65CC-A2E9-4105-AE90-AA05D23B8717}"/>
              </a:ext>
            </a:extLst>
          </p:cNvPr>
          <p:cNvSpPr txBox="1"/>
          <p:nvPr/>
        </p:nvSpPr>
        <p:spPr>
          <a:xfrm>
            <a:off x="1577333" y="5897129"/>
            <a:ext cx="3270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Hurricane Florence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382D5C-2018-421A-8FE6-DCCB216CE0B1}"/>
              </a:ext>
            </a:extLst>
          </p:cNvPr>
          <p:cNvSpPr txBox="1"/>
          <p:nvPr/>
        </p:nvSpPr>
        <p:spPr>
          <a:xfrm>
            <a:off x="7448160" y="5894570"/>
            <a:ext cx="3270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Hurricane Dorian</a:t>
            </a:r>
          </a:p>
        </p:txBody>
      </p:sp>
    </p:spTree>
    <p:extLst>
      <p:ext uri="{BB962C8B-B14F-4D97-AF65-F5344CB8AC3E}">
        <p14:creationId xmlns:p14="http://schemas.microsoft.com/office/powerpoint/2010/main" val="1587397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>
            <a:extLst>
              <a:ext uri="{FF2B5EF4-FFF2-40B4-BE49-F238E27FC236}">
                <a16:creationId xmlns:a16="http://schemas.microsoft.com/office/drawing/2014/main" id="{2F06EC4C-2824-4EE5-9853-E52B69173BCE}"/>
              </a:ext>
            </a:extLst>
          </p:cNvPr>
          <p:cNvSpPr/>
          <p:nvPr/>
        </p:nvSpPr>
        <p:spPr>
          <a:xfrm>
            <a:off x="5372100" y="2628900"/>
            <a:ext cx="1943100" cy="1524000"/>
          </a:xfrm>
          <a:prstGeom prst="ellipse">
            <a:avLst/>
          </a:prstGeom>
          <a:solidFill>
            <a:schemeClr val="accent4">
              <a:lumMod val="60000"/>
              <a:lumOff val="40000"/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3ACA0ED-E9A6-4DC6-B602-7D4A98AB4597}"/>
              </a:ext>
            </a:extLst>
          </p:cNvPr>
          <p:cNvSpPr/>
          <p:nvPr/>
        </p:nvSpPr>
        <p:spPr>
          <a:xfrm>
            <a:off x="150462" y="143565"/>
            <a:ext cx="1764835" cy="1709949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03CB78-A498-47A3-AAEB-BE3DEF2BC8E7}"/>
              </a:ext>
            </a:extLst>
          </p:cNvPr>
          <p:cNvSpPr txBox="1"/>
          <p:nvPr/>
        </p:nvSpPr>
        <p:spPr>
          <a:xfrm>
            <a:off x="14669568" y="1635746"/>
            <a:ext cx="28980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Missing Information?</a:t>
            </a:r>
          </a:p>
          <a:p>
            <a:pPr algn="ctr"/>
            <a:endParaRPr lang="en-US" sz="3600" i="1" dirty="0">
              <a:solidFill>
                <a:schemeClr val="accent4">
                  <a:lumMod val="75000"/>
                </a:schemeClr>
              </a:solidFill>
            </a:endParaRPr>
          </a:p>
          <a:p>
            <a:pPr algn="ctr"/>
            <a:r>
              <a:rPr lang="en-US" sz="3600" i="1" dirty="0">
                <a:solidFill>
                  <a:schemeClr val="accent4">
                    <a:lumMod val="75000"/>
                  </a:schemeClr>
                </a:solidFill>
              </a:rPr>
              <a:t>Restriction to the use or availability of resources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664BA55-847B-4B20-A13C-DC1C840CE670}"/>
              </a:ext>
            </a:extLst>
          </p:cNvPr>
          <p:cNvGrpSpPr/>
          <p:nvPr/>
        </p:nvGrpSpPr>
        <p:grpSpPr>
          <a:xfrm>
            <a:off x="13637250" y="618625"/>
            <a:ext cx="3586480" cy="6004560"/>
            <a:chOff x="4302760" y="402455"/>
            <a:chExt cx="3586480" cy="600456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DBF4183-B5BD-4ED2-BA7D-6704CDED5759}"/>
                </a:ext>
              </a:extLst>
            </p:cNvPr>
            <p:cNvGrpSpPr/>
            <p:nvPr/>
          </p:nvGrpSpPr>
          <p:grpSpPr>
            <a:xfrm>
              <a:off x="4302760" y="402455"/>
              <a:ext cx="3586480" cy="6004560"/>
              <a:chOff x="4302760" y="426720"/>
              <a:chExt cx="3586480" cy="6004560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99BA036B-5A88-4144-BFAF-7B718928398C}"/>
                  </a:ext>
                </a:extLst>
              </p:cNvPr>
              <p:cNvSpPr/>
              <p:nvPr/>
            </p:nvSpPr>
            <p:spPr>
              <a:xfrm>
                <a:off x="4302760" y="426720"/>
                <a:ext cx="3586480" cy="600456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50B61DB4-9547-4667-A8E4-A0E348494A18}"/>
                  </a:ext>
                </a:extLst>
              </p:cNvPr>
              <p:cNvSpPr/>
              <p:nvPr/>
            </p:nvSpPr>
            <p:spPr>
              <a:xfrm>
                <a:off x="4622460" y="609600"/>
                <a:ext cx="3017520" cy="557784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8A164925-B195-474A-9794-327E39E9B656}"/>
                  </a:ext>
                </a:extLst>
              </p:cNvPr>
              <p:cNvSpPr/>
              <p:nvPr/>
            </p:nvSpPr>
            <p:spPr>
              <a:xfrm>
                <a:off x="5425440" y="568960"/>
                <a:ext cx="1341120" cy="29464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F9041CBA-8B54-437E-AC5C-6D069787E852}"/>
                  </a:ext>
                </a:extLst>
              </p:cNvPr>
              <p:cNvSpPr/>
              <p:nvPr/>
            </p:nvSpPr>
            <p:spPr>
              <a:xfrm>
                <a:off x="5436933" y="3174446"/>
                <a:ext cx="515746" cy="462833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FBC3D53E-FB83-42AA-9CB3-8E39D5860C69}"/>
                  </a:ext>
                </a:extLst>
              </p:cNvPr>
              <p:cNvSpPr/>
              <p:nvPr/>
            </p:nvSpPr>
            <p:spPr>
              <a:xfrm>
                <a:off x="6131220" y="3167102"/>
                <a:ext cx="549646" cy="46283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F4C69EFC-AAF8-47A5-AD72-2F5BFF47712F}"/>
                  </a:ext>
                </a:extLst>
              </p:cNvPr>
              <p:cNvSpPr/>
              <p:nvPr/>
            </p:nvSpPr>
            <p:spPr>
              <a:xfrm>
                <a:off x="6859408" y="3167103"/>
                <a:ext cx="478853" cy="46283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B6C6C7F-A245-4524-B290-A9F6F10C8FE3}"/>
                  </a:ext>
                </a:extLst>
              </p:cNvPr>
              <p:cNvSpPr txBox="1"/>
              <p:nvPr/>
            </p:nvSpPr>
            <p:spPr>
              <a:xfrm>
                <a:off x="4707990" y="3637279"/>
                <a:ext cx="61548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</a:rPr>
                  <a:t>Twitter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F3ED26A-49DE-4CEA-86B3-092AA4933CFC}"/>
                  </a:ext>
                </a:extLst>
              </p:cNvPr>
              <p:cNvSpPr txBox="1"/>
              <p:nvPr/>
            </p:nvSpPr>
            <p:spPr>
              <a:xfrm>
                <a:off x="5339078" y="3637279"/>
                <a:ext cx="71522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</a:rPr>
                  <a:t>Instagram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BB3A799-77AE-4EBD-9912-EBE69B44C4E4}"/>
                  </a:ext>
                </a:extLst>
              </p:cNvPr>
              <p:cNvSpPr txBox="1"/>
              <p:nvPr/>
            </p:nvSpPr>
            <p:spPr>
              <a:xfrm>
                <a:off x="6089517" y="3637279"/>
                <a:ext cx="61548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</a:rPr>
                  <a:t>SND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35C8092-EAD8-41FA-8DF0-5FD831089341}"/>
                  </a:ext>
                </a:extLst>
              </p:cNvPr>
              <p:cNvSpPr txBox="1"/>
              <p:nvPr/>
            </p:nvSpPr>
            <p:spPr>
              <a:xfrm>
                <a:off x="6793437" y="3648025"/>
                <a:ext cx="61548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</a:rPr>
                  <a:t>News</a:t>
                </a:r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D5C68490-71B9-4BBF-ADAC-9C50B522E9A4}"/>
                  </a:ext>
                </a:extLst>
              </p:cNvPr>
              <p:cNvSpPr/>
              <p:nvPr/>
            </p:nvSpPr>
            <p:spPr>
              <a:xfrm>
                <a:off x="4949781" y="5555508"/>
                <a:ext cx="2388480" cy="631930"/>
              </a:xfrm>
              <a:prstGeom prst="roundRect">
                <a:avLst/>
              </a:prstGeom>
              <a:solidFill>
                <a:schemeClr val="bg1">
                  <a:lumMod val="65000"/>
                  <a:alpha val="6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00859059-472E-4B6D-9FEB-44A0C0502E5A}"/>
                  </a:ext>
                </a:extLst>
              </p:cNvPr>
              <p:cNvSpPr/>
              <p:nvPr/>
            </p:nvSpPr>
            <p:spPr>
              <a:xfrm>
                <a:off x="4842069" y="1022890"/>
                <a:ext cx="2578301" cy="173826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36EFE07-21A1-4118-85C2-66DCD4EB664A}"/>
                  </a:ext>
                </a:extLst>
              </p:cNvPr>
              <p:cNvSpPr txBox="1"/>
              <p:nvPr/>
            </p:nvSpPr>
            <p:spPr>
              <a:xfrm>
                <a:off x="5497665" y="2804530"/>
                <a:ext cx="111327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</a:rPr>
                  <a:t>Breaking News</a:t>
                </a:r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F37C5E02-91BA-4C9C-8688-CB9559733587}"/>
                  </a:ext>
                </a:extLst>
              </p:cNvPr>
              <p:cNvSpPr/>
              <p:nvPr/>
            </p:nvSpPr>
            <p:spPr>
              <a:xfrm>
                <a:off x="5873347" y="5640056"/>
                <a:ext cx="515746" cy="462833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F87D3C2E-6AFC-4826-9A4A-558F3EFD26EE}"/>
                </a:ext>
              </a:extLst>
            </p:cNvPr>
            <p:cNvSpPr/>
            <p:nvPr/>
          </p:nvSpPr>
          <p:spPr>
            <a:xfrm>
              <a:off x="4707990" y="3150181"/>
              <a:ext cx="601305" cy="473579"/>
            </a:xfrm>
            <a:prstGeom prst="roundRect">
              <a:avLst/>
            </a:prstGeom>
            <a:blipFill>
              <a:blip r:embed="rId8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192B235B-3D56-43AC-AF50-572E5018E34D}"/>
              </a:ext>
            </a:extLst>
          </p:cNvPr>
          <p:cNvSpPr txBox="1"/>
          <p:nvPr/>
        </p:nvSpPr>
        <p:spPr>
          <a:xfrm>
            <a:off x="-3291531" y="618625"/>
            <a:ext cx="3257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Conclusion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49EC60C-1059-4157-874F-04EF56BAFD9C}"/>
              </a:ext>
            </a:extLst>
          </p:cNvPr>
          <p:cNvSpPr/>
          <p:nvPr/>
        </p:nvSpPr>
        <p:spPr>
          <a:xfrm>
            <a:off x="356462" y="1327113"/>
            <a:ext cx="5711884" cy="4526619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207C44F-3675-4B93-8BF8-1B0758F34FE8}"/>
              </a:ext>
            </a:extLst>
          </p:cNvPr>
          <p:cNvSpPr/>
          <p:nvPr/>
        </p:nvSpPr>
        <p:spPr>
          <a:xfrm>
            <a:off x="6395667" y="1357595"/>
            <a:ext cx="5375129" cy="4526619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EB2DE7-653A-4000-96F8-53C52C7CAC70}"/>
              </a:ext>
            </a:extLst>
          </p:cNvPr>
          <p:cNvSpPr txBox="1"/>
          <p:nvPr/>
        </p:nvSpPr>
        <p:spPr>
          <a:xfrm>
            <a:off x="3604956" y="593840"/>
            <a:ext cx="547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Reply and Retweet vs Sentiment Value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2D65CC-A2E9-4105-AE90-AA05D23B8717}"/>
              </a:ext>
            </a:extLst>
          </p:cNvPr>
          <p:cNvSpPr txBox="1"/>
          <p:nvPr/>
        </p:nvSpPr>
        <p:spPr>
          <a:xfrm>
            <a:off x="1577333" y="5894570"/>
            <a:ext cx="3270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Reply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382D5C-2018-421A-8FE6-DCCB216CE0B1}"/>
              </a:ext>
            </a:extLst>
          </p:cNvPr>
          <p:cNvSpPr txBox="1"/>
          <p:nvPr/>
        </p:nvSpPr>
        <p:spPr>
          <a:xfrm>
            <a:off x="7448160" y="5894570"/>
            <a:ext cx="3270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Retweet</a:t>
            </a:r>
          </a:p>
        </p:txBody>
      </p:sp>
    </p:spTree>
    <p:extLst>
      <p:ext uri="{BB962C8B-B14F-4D97-AF65-F5344CB8AC3E}">
        <p14:creationId xmlns:p14="http://schemas.microsoft.com/office/powerpoint/2010/main" val="366277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3ACA0ED-E9A6-4DC6-B602-7D4A98AB4597}"/>
              </a:ext>
            </a:extLst>
          </p:cNvPr>
          <p:cNvSpPr/>
          <p:nvPr/>
        </p:nvSpPr>
        <p:spPr>
          <a:xfrm>
            <a:off x="150462" y="143565"/>
            <a:ext cx="1764835" cy="1709949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03CB78-A498-47A3-AAEB-BE3DEF2BC8E7}"/>
              </a:ext>
            </a:extLst>
          </p:cNvPr>
          <p:cNvSpPr txBox="1"/>
          <p:nvPr/>
        </p:nvSpPr>
        <p:spPr>
          <a:xfrm>
            <a:off x="14669568" y="1635746"/>
            <a:ext cx="28980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Missing Information?</a:t>
            </a:r>
          </a:p>
          <a:p>
            <a:pPr algn="ctr"/>
            <a:endParaRPr lang="en-US" sz="3600" i="1" dirty="0">
              <a:solidFill>
                <a:schemeClr val="accent4">
                  <a:lumMod val="75000"/>
                </a:schemeClr>
              </a:solidFill>
            </a:endParaRPr>
          </a:p>
          <a:p>
            <a:pPr algn="ctr"/>
            <a:r>
              <a:rPr lang="en-US" sz="3600" i="1" dirty="0">
                <a:solidFill>
                  <a:schemeClr val="accent4">
                    <a:lumMod val="75000"/>
                  </a:schemeClr>
                </a:solidFill>
              </a:rPr>
              <a:t>Restriction to the use or availability of resources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39211DA-6BAA-4546-81D5-3277B9F08E65}"/>
              </a:ext>
            </a:extLst>
          </p:cNvPr>
          <p:cNvSpPr/>
          <p:nvPr/>
        </p:nvSpPr>
        <p:spPr>
          <a:xfrm>
            <a:off x="-1060144" y="-3886200"/>
            <a:ext cx="14630400" cy="146304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41FCB7-016C-4144-9601-77073D1C5CDB}"/>
              </a:ext>
            </a:extLst>
          </p:cNvPr>
          <p:cNvSpPr txBox="1"/>
          <p:nvPr/>
        </p:nvSpPr>
        <p:spPr>
          <a:xfrm>
            <a:off x="2105797" y="1057044"/>
            <a:ext cx="32575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Conclusion</a:t>
            </a:r>
          </a:p>
          <a:p>
            <a:pPr algn="ctr"/>
            <a:endParaRPr lang="en-US" sz="3200" dirty="0"/>
          </a:p>
          <a:p>
            <a:pPr algn="ctr"/>
            <a:r>
              <a:rPr lang="en-US" sz="2400" dirty="0"/>
              <a:t>Ultimately, social media was not very helpful during times of crisis </a:t>
            </a:r>
          </a:p>
          <a:p>
            <a:pPr algn="ctr"/>
            <a:endParaRPr lang="en-US" sz="32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70050A4-4765-44F0-83B7-5E92710FC017}"/>
              </a:ext>
            </a:extLst>
          </p:cNvPr>
          <p:cNvGrpSpPr/>
          <p:nvPr/>
        </p:nvGrpSpPr>
        <p:grpSpPr>
          <a:xfrm>
            <a:off x="6462659" y="426720"/>
            <a:ext cx="3586480" cy="6004560"/>
            <a:chOff x="4302760" y="402455"/>
            <a:chExt cx="3586480" cy="60045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66011CB-0641-4F67-AF01-7C49C079045A}"/>
                </a:ext>
              </a:extLst>
            </p:cNvPr>
            <p:cNvGrpSpPr/>
            <p:nvPr/>
          </p:nvGrpSpPr>
          <p:grpSpPr>
            <a:xfrm>
              <a:off x="4302760" y="402455"/>
              <a:ext cx="3586480" cy="6004560"/>
              <a:chOff x="4302760" y="426720"/>
              <a:chExt cx="3586480" cy="6004560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F5740284-4B51-4303-80ED-338CB596C978}"/>
                  </a:ext>
                </a:extLst>
              </p:cNvPr>
              <p:cNvSpPr/>
              <p:nvPr/>
            </p:nvSpPr>
            <p:spPr>
              <a:xfrm>
                <a:off x="4302760" y="426720"/>
                <a:ext cx="3586480" cy="600456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7FD91396-C4C6-4136-B9F0-96EEA1439C63}"/>
                  </a:ext>
                </a:extLst>
              </p:cNvPr>
              <p:cNvSpPr/>
              <p:nvPr/>
            </p:nvSpPr>
            <p:spPr>
              <a:xfrm>
                <a:off x="4622460" y="609600"/>
                <a:ext cx="3017520" cy="557784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3186513C-495B-4D60-B83A-8256B057FD57}"/>
                  </a:ext>
                </a:extLst>
              </p:cNvPr>
              <p:cNvSpPr/>
              <p:nvPr/>
            </p:nvSpPr>
            <p:spPr>
              <a:xfrm>
                <a:off x="5425440" y="568960"/>
                <a:ext cx="1341120" cy="29464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28CC7E9-3CFE-4AAD-AEC8-50D8AD272B70}"/>
                  </a:ext>
                </a:extLst>
              </p:cNvPr>
              <p:cNvSpPr/>
              <p:nvPr/>
            </p:nvSpPr>
            <p:spPr>
              <a:xfrm>
                <a:off x="5436933" y="3174446"/>
                <a:ext cx="515746" cy="462833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479E0B3B-CB39-41FE-A74C-A43FDA31DC2A}"/>
                  </a:ext>
                </a:extLst>
              </p:cNvPr>
              <p:cNvSpPr/>
              <p:nvPr/>
            </p:nvSpPr>
            <p:spPr>
              <a:xfrm>
                <a:off x="6131220" y="3167102"/>
                <a:ext cx="549646" cy="46283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1F767444-5107-4613-9CDA-08A77A521664}"/>
                  </a:ext>
                </a:extLst>
              </p:cNvPr>
              <p:cNvSpPr/>
              <p:nvPr/>
            </p:nvSpPr>
            <p:spPr>
              <a:xfrm>
                <a:off x="6859408" y="3167103"/>
                <a:ext cx="478853" cy="46283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5C81E22-E6E4-4710-B9A2-EFA5EC47B409}"/>
                  </a:ext>
                </a:extLst>
              </p:cNvPr>
              <p:cNvSpPr txBox="1"/>
              <p:nvPr/>
            </p:nvSpPr>
            <p:spPr>
              <a:xfrm>
                <a:off x="4707990" y="3637279"/>
                <a:ext cx="61548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</a:rPr>
                  <a:t>Twitter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8B9264-4610-4736-9BD8-795362B50845}"/>
                  </a:ext>
                </a:extLst>
              </p:cNvPr>
              <p:cNvSpPr txBox="1"/>
              <p:nvPr/>
            </p:nvSpPr>
            <p:spPr>
              <a:xfrm>
                <a:off x="5339078" y="3637279"/>
                <a:ext cx="71522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</a:rPr>
                  <a:t>Instagram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161A7B8-342F-4264-9874-3CA2497A6E86}"/>
                  </a:ext>
                </a:extLst>
              </p:cNvPr>
              <p:cNvSpPr txBox="1"/>
              <p:nvPr/>
            </p:nvSpPr>
            <p:spPr>
              <a:xfrm>
                <a:off x="6089517" y="3637279"/>
                <a:ext cx="61548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</a:rPr>
                  <a:t>SND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2745DC6-C41F-46F9-B10E-B04025167C25}"/>
                  </a:ext>
                </a:extLst>
              </p:cNvPr>
              <p:cNvSpPr txBox="1"/>
              <p:nvPr/>
            </p:nvSpPr>
            <p:spPr>
              <a:xfrm>
                <a:off x="6793437" y="3648025"/>
                <a:ext cx="61548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</a:rPr>
                  <a:t>News</a:t>
                </a: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19391165-0015-4393-B138-A738F0326123}"/>
                  </a:ext>
                </a:extLst>
              </p:cNvPr>
              <p:cNvSpPr/>
              <p:nvPr/>
            </p:nvSpPr>
            <p:spPr>
              <a:xfrm>
                <a:off x="4949781" y="5555508"/>
                <a:ext cx="2388480" cy="631930"/>
              </a:xfrm>
              <a:prstGeom prst="roundRect">
                <a:avLst/>
              </a:prstGeom>
              <a:solidFill>
                <a:schemeClr val="bg1">
                  <a:lumMod val="65000"/>
                  <a:alpha val="6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2D02EF30-62EC-45EF-BE56-077F13ABE279}"/>
                  </a:ext>
                </a:extLst>
              </p:cNvPr>
              <p:cNvSpPr/>
              <p:nvPr/>
            </p:nvSpPr>
            <p:spPr>
              <a:xfrm>
                <a:off x="4842069" y="1022890"/>
                <a:ext cx="2578301" cy="173826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8723C30-BA1E-4CAE-9D48-469B4897F3E7}"/>
                  </a:ext>
                </a:extLst>
              </p:cNvPr>
              <p:cNvSpPr txBox="1"/>
              <p:nvPr/>
            </p:nvSpPr>
            <p:spPr>
              <a:xfrm>
                <a:off x="5497665" y="2804530"/>
                <a:ext cx="111327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</a:rPr>
                  <a:t>Breaking News</a:t>
                </a: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2AB22D28-F0C4-4E1A-ADE5-591CEB7B3D5A}"/>
                  </a:ext>
                </a:extLst>
              </p:cNvPr>
              <p:cNvSpPr/>
              <p:nvPr/>
            </p:nvSpPr>
            <p:spPr>
              <a:xfrm>
                <a:off x="5873347" y="5640056"/>
                <a:ext cx="515746" cy="462833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0922A15-6F1A-4543-80FC-220C2BFC4BB2}"/>
                </a:ext>
              </a:extLst>
            </p:cNvPr>
            <p:cNvSpPr/>
            <p:nvPr/>
          </p:nvSpPr>
          <p:spPr>
            <a:xfrm>
              <a:off x="4707990" y="3150181"/>
              <a:ext cx="601305" cy="473579"/>
            </a:xfrm>
            <a:prstGeom prst="roundRect">
              <a:avLst/>
            </a:prstGeom>
            <a:blipFill>
              <a:blip r:embed="rId8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A7F1C5C-FB50-411A-B72A-E3C92FF73875}"/>
              </a:ext>
            </a:extLst>
          </p:cNvPr>
          <p:cNvSpPr txBox="1"/>
          <p:nvPr/>
        </p:nvSpPr>
        <p:spPr>
          <a:xfrm>
            <a:off x="1525818" y="8137119"/>
            <a:ext cx="3578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Questions?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9B3344-174F-4F01-88EB-5D3B973D2965}"/>
              </a:ext>
            </a:extLst>
          </p:cNvPr>
          <p:cNvSpPr txBox="1"/>
          <p:nvPr/>
        </p:nvSpPr>
        <p:spPr>
          <a:xfrm>
            <a:off x="2623179" y="3619754"/>
            <a:ext cx="2637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1) The information was too unpredictable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E3199E-1663-41EA-960F-D25EF11A4421}"/>
              </a:ext>
            </a:extLst>
          </p:cNvPr>
          <p:cNvSpPr txBox="1"/>
          <p:nvPr/>
        </p:nvSpPr>
        <p:spPr>
          <a:xfrm>
            <a:off x="2623178" y="4348985"/>
            <a:ext cx="2637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2) There was too much information too process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BD83F14-4731-406D-B2A5-15CD72D533D1}"/>
              </a:ext>
            </a:extLst>
          </p:cNvPr>
          <p:cNvSpPr/>
          <p:nvPr/>
        </p:nvSpPr>
        <p:spPr>
          <a:xfrm>
            <a:off x="-7677487" y="1254089"/>
            <a:ext cx="5711884" cy="4526619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EE4F0FB-A56E-4DE8-A352-F67F287DA916}"/>
              </a:ext>
            </a:extLst>
          </p:cNvPr>
          <p:cNvSpPr/>
          <p:nvPr/>
        </p:nvSpPr>
        <p:spPr>
          <a:xfrm>
            <a:off x="14172539" y="1251936"/>
            <a:ext cx="5375129" cy="4526619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67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3ACA0ED-E9A6-4DC6-B602-7D4A98AB4597}"/>
              </a:ext>
            </a:extLst>
          </p:cNvPr>
          <p:cNvSpPr/>
          <p:nvPr/>
        </p:nvSpPr>
        <p:spPr>
          <a:xfrm>
            <a:off x="150462" y="143565"/>
            <a:ext cx="1764835" cy="1709949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F0945C4-5F13-4EBA-9272-FD916F7DD855}"/>
              </a:ext>
            </a:extLst>
          </p:cNvPr>
          <p:cNvSpPr/>
          <p:nvPr/>
        </p:nvSpPr>
        <p:spPr>
          <a:xfrm>
            <a:off x="13570256" y="695635"/>
            <a:ext cx="6896100" cy="5466730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03CB78-A498-47A3-AAEB-BE3DEF2BC8E7}"/>
              </a:ext>
            </a:extLst>
          </p:cNvPr>
          <p:cNvSpPr txBox="1"/>
          <p:nvPr/>
        </p:nvSpPr>
        <p:spPr>
          <a:xfrm>
            <a:off x="14669568" y="1635746"/>
            <a:ext cx="28980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Missing Information?</a:t>
            </a:r>
          </a:p>
          <a:p>
            <a:pPr algn="ctr"/>
            <a:endParaRPr lang="en-US" sz="3600" i="1" dirty="0">
              <a:solidFill>
                <a:schemeClr val="accent4">
                  <a:lumMod val="75000"/>
                </a:schemeClr>
              </a:solidFill>
            </a:endParaRPr>
          </a:p>
          <a:p>
            <a:pPr algn="ctr"/>
            <a:r>
              <a:rPr lang="en-US" sz="3600" i="1" dirty="0">
                <a:solidFill>
                  <a:schemeClr val="accent4">
                    <a:lumMod val="75000"/>
                  </a:schemeClr>
                </a:solidFill>
              </a:rPr>
              <a:t>Restriction to the use or availability of resources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D84AB8-3714-48A4-9A05-27D33B634F07}"/>
              </a:ext>
            </a:extLst>
          </p:cNvPr>
          <p:cNvSpPr/>
          <p:nvPr/>
        </p:nvSpPr>
        <p:spPr>
          <a:xfrm>
            <a:off x="2937184" y="-5745161"/>
            <a:ext cx="8515350" cy="4833036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39211DA-6BAA-4546-81D5-3277B9F08E65}"/>
              </a:ext>
            </a:extLst>
          </p:cNvPr>
          <p:cNvSpPr/>
          <p:nvPr/>
        </p:nvSpPr>
        <p:spPr>
          <a:xfrm>
            <a:off x="-1060144" y="-3886200"/>
            <a:ext cx="14630400" cy="146304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41FCB7-016C-4144-9601-77073D1C5CDB}"/>
              </a:ext>
            </a:extLst>
          </p:cNvPr>
          <p:cNvSpPr txBox="1"/>
          <p:nvPr/>
        </p:nvSpPr>
        <p:spPr>
          <a:xfrm>
            <a:off x="-4427498" y="1205779"/>
            <a:ext cx="3257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Conclusion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70050A4-4765-44F0-83B7-5E92710FC017}"/>
              </a:ext>
            </a:extLst>
          </p:cNvPr>
          <p:cNvGrpSpPr/>
          <p:nvPr/>
        </p:nvGrpSpPr>
        <p:grpSpPr>
          <a:xfrm>
            <a:off x="4302760" y="426720"/>
            <a:ext cx="3586480" cy="6004560"/>
            <a:chOff x="4302760" y="402455"/>
            <a:chExt cx="3586480" cy="60045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66011CB-0641-4F67-AF01-7C49C079045A}"/>
                </a:ext>
              </a:extLst>
            </p:cNvPr>
            <p:cNvGrpSpPr/>
            <p:nvPr/>
          </p:nvGrpSpPr>
          <p:grpSpPr>
            <a:xfrm>
              <a:off x="4302760" y="402455"/>
              <a:ext cx="3586480" cy="6004560"/>
              <a:chOff x="4302760" y="426720"/>
              <a:chExt cx="3586480" cy="6004560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F5740284-4B51-4303-80ED-338CB596C978}"/>
                  </a:ext>
                </a:extLst>
              </p:cNvPr>
              <p:cNvSpPr/>
              <p:nvPr/>
            </p:nvSpPr>
            <p:spPr>
              <a:xfrm>
                <a:off x="4302760" y="426720"/>
                <a:ext cx="3586480" cy="600456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7FD91396-C4C6-4136-B9F0-96EEA1439C63}"/>
                  </a:ext>
                </a:extLst>
              </p:cNvPr>
              <p:cNvSpPr/>
              <p:nvPr/>
            </p:nvSpPr>
            <p:spPr>
              <a:xfrm>
                <a:off x="4622460" y="609600"/>
                <a:ext cx="3017520" cy="557784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3186513C-495B-4D60-B83A-8256B057FD57}"/>
                  </a:ext>
                </a:extLst>
              </p:cNvPr>
              <p:cNvSpPr/>
              <p:nvPr/>
            </p:nvSpPr>
            <p:spPr>
              <a:xfrm>
                <a:off x="5425440" y="568960"/>
                <a:ext cx="1341120" cy="29464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28CC7E9-3CFE-4AAD-AEC8-50D8AD272B70}"/>
                  </a:ext>
                </a:extLst>
              </p:cNvPr>
              <p:cNvSpPr/>
              <p:nvPr/>
            </p:nvSpPr>
            <p:spPr>
              <a:xfrm>
                <a:off x="5436933" y="3174446"/>
                <a:ext cx="515746" cy="46283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479E0B3B-CB39-41FE-A74C-A43FDA31DC2A}"/>
                  </a:ext>
                </a:extLst>
              </p:cNvPr>
              <p:cNvSpPr/>
              <p:nvPr/>
            </p:nvSpPr>
            <p:spPr>
              <a:xfrm>
                <a:off x="6131220" y="3167102"/>
                <a:ext cx="549646" cy="462833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1F767444-5107-4613-9CDA-08A77A521664}"/>
                  </a:ext>
                </a:extLst>
              </p:cNvPr>
              <p:cNvSpPr/>
              <p:nvPr/>
            </p:nvSpPr>
            <p:spPr>
              <a:xfrm>
                <a:off x="6859408" y="3167103"/>
                <a:ext cx="478853" cy="462833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5C81E22-E6E4-4710-B9A2-EFA5EC47B409}"/>
                  </a:ext>
                </a:extLst>
              </p:cNvPr>
              <p:cNvSpPr txBox="1"/>
              <p:nvPr/>
            </p:nvSpPr>
            <p:spPr>
              <a:xfrm>
                <a:off x="4707990" y="3637279"/>
                <a:ext cx="61548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</a:rPr>
                  <a:t>Twitter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8B9264-4610-4736-9BD8-795362B50845}"/>
                  </a:ext>
                </a:extLst>
              </p:cNvPr>
              <p:cNvSpPr txBox="1"/>
              <p:nvPr/>
            </p:nvSpPr>
            <p:spPr>
              <a:xfrm>
                <a:off x="5339078" y="3637279"/>
                <a:ext cx="71522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</a:rPr>
                  <a:t>Instagram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161A7B8-342F-4264-9874-3CA2497A6E86}"/>
                  </a:ext>
                </a:extLst>
              </p:cNvPr>
              <p:cNvSpPr txBox="1"/>
              <p:nvPr/>
            </p:nvSpPr>
            <p:spPr>
              <a:xfrm>
                <a:off x="6089517" y="3637279"/>
                <a:ext cx="61548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</a:rPr>
                  <a:t>SND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2745DC6-C41F-46F9-B10E-B04025167C25}"/>
                  </a:ext>
                </a:extLst>
              </p:cNvPr>
              <p:cNvSpPr txBox="1"/>
              <p:nvPr/>
            </p:nvSpPr>
            <p:spPr>
              <a:xfrm>
                <a:off x="6793437" y="3648025"/>
                <a:ext cx="61548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</a:rPr>
                  <a:t>News</a:t>
                </a: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19391165-0015-4393-B138-A738F0326123}"/>
                  </a:ext>
                </a:extLst>
              </p:cNvPr>
              <p:cNvSpPr/>
              <p:nvPr/>
            </p:nvSpPr>
            <p:spPr>
              <a:xfrm>
                <a:off x="4949781" y="5555508"/>
                <a:ext cx="2388480" cy="631930"/>
              </a:xfrm>
              <a:prstGeom prst="roundRect">
                <a:avLst/>
              </a:prstGeom>
              <a:solidFill>
                <a:schemeClr val="bg1">
                  <a:lumMod val="65000"/>
                  <a:alpha val="6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2D02EF30-62EC-45EF-BE56-077F13ABE279}"/>
                  </a:ext>
                </a:extLst>
              </p:cNvPr>
              <p:cNvSpPr/>
              <p:nvPr/>
            </p:nvSpPr>
            <p:spPr>
              <a:xfrm>
                <a:off x="4842069" y="1022890"/>
                <a:ext cx="2578301" cy="1738266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8723C30-BA1E-4CAE-9D48-469B4897F3E7}"/>
                  </a:ext>
                </a:extLst>
              </p:cNvPr>
              <p:cNvSpPr txBox="1"/>
              <p:nvPr/>
            </p:nvSpPr>
            <p:spPr>
              <a:xfrm>
                <a:off x="5497665" y="2804530"/>
                <a:ext cx="111327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</a:rPr>
                  <a:t>Breaking News</a:t>
                </a: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2AB22D28-F0C4-4E1A-ADE5-591CEB7B3D5A}"/>
                  </a:ext>
                </a:extLst>
              </p:cNvPr>
              <p:cNvSpPr/>
              <p:nvPr/>
            </p:nvSpPr>
            <p:spPr>
              <a:xfrm>
                <a:off x="5873347" y="5640056"/>
                <a:ext cx="515746" cy="462833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0922A15-6F1A-4543-80FC-220C2BFC4BB2}"/>
                </a:ext>
              </a:extLst>
            </p:cNvPr>
            <p:cNvSpPr/>
            <p:nvPr/>
          </p:nvSpPr>
          <p:spPr>
            <a:xfrm>
              <a:off x="4707990" y="3150181"/>
              <a:ext cx="601305" cy="473579"/>
            </a:xfrm>
            <a:prstGeom prst="roundRect">
              <a:avLst/>
            </a:prstGeom>
            <a:blipFill>
              <a:blip r:embed="rId10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D423487-E80A-4415-AC48-2101A41D39A9}"/>
              </a:ext>
            </a:extLst>
          </p:cNvPr>
          <p:cNvSpPr txBox="1"/>
          <p:nvPr/>
        </p:nvSpPr>
        <p:spPr>
          <a:xfrm>
            <a:off x="420918" y="2936469"/>
            <a:ext cx="3578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69414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B5D5DD09-47AB-419F-B695-CC26C4801E2D}"/>
              </a:ext>
            </a:extLst>
          </p:cNvPr>
          <p:cNvSpPr txBox="1"/>
          <p:nvPr/>
        </p:nvSpPr>
        <p:spPr>
          <a:xfrm>
            <a:off x="-5372945" y="2204950"/>
            <a:ext cx="44633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How Useful is Social Media for Crisis Summaries?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1C49FCA-597D-450B-99F9-9EEEEA32B92A}"/>
              </a:ext>
            </a:extLst>
          </p:cNvPr>
          <p:cNvGrpSpPr/>
          <p:nvPr/>
        </p:nvGrpSpPr>
        <p:grpSpPr>
          <a:xfrm>
            <a:off x="4302760" y="426720"/>
            <a:ext cx="3586480" cy="6004560"/>
            <a:chOff x="8044306" y="426720"/>
            <a:chExt cx="3586480" cy="600456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86FD454-FBA7-4714-98F4-3D8372536D81}"/>
                </a:ext>
              </a:extLst>
            </p:cNvPr>
            <p:cNvSpPr/>
            <p:nvPr/>
          </p:nvSpPr>
          <p:spPr>
            <a:xfrm>
              <a:off x="8044306" y="426720"/>
              <a:ext cx="3586480" cy="600456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5253341-0484-413C-BBB1-B708C1EF087A}"/>
                </a:ext>
              </a:extLst>
            </p:cNvPr>
            <p:cNvSpPr/>
            <p:nvPr/>
          </p:nvSpPr>
          <p:spPr>
            <a:xfrm>
              <a:off x="8364006" y="609600"/>
              <a:ext cx="3017520" cy="5577840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8BCAA43-7594-4D78-A4B2-5BB41A4075BF}"/>
                </a:ext>
              </a:extLst>
            </p:cNvPr>
            <p:cNvSpPr/>
            <p:nvPr/>
          </p:nvSpPr>
          <p:spPr>
            <a:xfrm>
              <a:off x="9166986" y="568960"/>
              <a:ext cx="1341120" cy="29464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296A388-8497-46B6-AB26-CB5C6231872F}"/>
                </a:ext>
              </a:extLst>
            </p:cNvPr>
            <p:cNvSpPr/>
            <p:nvPr/>
          </p:nvSpPr>
          <p:spPr>
            <a:xfrm>
              <a:off x="8501506" y="3174446"/>
              <a:ext cx="515746" cy="462833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F248928-812E-430B-B630-BFF338B514C0}"/>
                </a:ext>
              </a:extLst>
            </p:cNvPr>
            <p:cNvSpPr/>
            <p:nvPr/>
          </p:nvSpPr>
          <p:spPr>
            <a:xfrm>
              <a:off x="9178479" y="3174446"/>
              <a:ext cx="515746" cy="462833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917AF73-96F6-42A4-8428-58B1F714E0DF}"/>
                </a:ext>
              </a:extLst>
            </p:cNvPr>
            <p:cNvSpPr/>
            <p:nvPr/>
          </p:nvSpPr>
          <p:spPr>
            <a:xfrm>
              <a:off x="9872766" y="3167102"/>
              <a:ext cx="549646" cy="462833"/>
            </a:xfrm>
            <a:prstGeom prst="round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5BAB7CC-6C73-4ECB-9279-D333E2DCD626}"/>
                </a:ext>
              </a:extLst>
            </p:cNvPr>
            <p:cNvSpPr/>
            <p:nvPr/>
          </p:nvSpPr>
          <p:spPr>
            <a:xfrm>
              <a:off x="10600954" y="3167103"/>
              <a:ext cx="478853" cy="462833"/>
            </a:xfrm>
            <a:prstGeom prst="round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1E591D-D087-4BDD-9934-3BDF8B0793C9}"/>
                </a:ext>
              </a:extLst>
            </p:cNvPr>
            <p:cNvSpPr txBox="1"/>
            <p:nvPr/>
          </p:nvSpPr>
          <p:spPr>
            <a:xfrm>
              <a:off x="8449536" y="3637279"/>
              <a:ext cx="6154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Twitter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8C5C07-463A-4A8C-B991-AE913110308C}"/>
                </a:ext>
              </a:extLst>
            </p:cNvPr>
            <p:cNvSpPr txBox="1"/>
            <p:nvPr/>
          </p:nvSpPr>
          <p:spPr>
            <a:xfrm>
              <a:off x="9080624" y="3637279"/>
              <a:ext cx="7152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Instagram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6498E6-94F2-4497-B495-AB1A9A85DC2F}"/>
                </a:ext>
              </a:extLst>
            </p:cNvPr>
            <p:cNvSpPr txBox="1"/>
            <p:nvPr/>
          </p:nvSpPr>
          <p:spPr>
            <a:xfrm>
              <a:off x="9831063" y="3637279"/>
              <a:ext cx="6154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SND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8346D79-D907-4084-B014-5CEF9B5FF50B}"/>
                </a:ext>
              </a:extLst>
            </p:cNvPr>
            <p:cNvSpPr txBox="1"/>
            <p:nvPr/>
          </p:nvSpPr>
          <p:spPr>
            <a:xfrm>
              <a:off x="10534983" y="3648025"/>
              <a:ext cx="6154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News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045907A-F8BA-435A-9A32-6B74029855A3}"/>
                </a:ext>
              </a:extLst>
            </p:cNvPr>
            <p:cNvSpPr/>
            <p:nvPr/>
          </p:nvSpPr>
          <p:spPr>
            <a:xfrm>
              <a:off x="8691327" y="5555508"/>
              <a:ext cx="2388480" cy="631930"/>
            </a:xfrm>
            <a:prstGeom prst="roundRect">
              <a:avLst/>
            </a:prstGeom>
            <a:solidFill>
              <a:schemeClr val="bg1">
                <a:lumMod val="65000"/>
                <a:alpha val="6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13ACA0ED-E9A6-4DC6-B602-7D4A98AB4597}"/>
                </a:ext>
              </a:extLst>
            </p:cNvPr>
            <p:cNvSpPr/>
            <p:nvPr/>
          </p:nvSpPr>
          <p:spPr>
            <a:xfrm>
              <a:off x="9614893" y="5640056"/>
              <a:ext cx="515746" cy="462833"/>
            </a:xfrm>
            <a:prstGeom prst="roundRect">
              <a:avLst/>
            </a:prstGeom>
            <a:blipFill>
              <a:blip r:embed="rId7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9A241A6-F352-485D-9468-BB3E0B89A55B}"/>
                </a:ext>
              </a:extLst>
            </p:cNvPr>
            <p:cNvSpPr/>
            <p:nvPr/>
          </p:nvSpPr>
          <p:spPr>
            <a:xfrm>
              <a:off x="8583615" y="1022890"/>
              <a:ext cx="2578301" cy="1738266"/>
            </a:xfrm>
            <a:prstGeom prst="roundRect">
              <a:avLst/>
            </a:prstGeom>
            <a:blipFill>
              <a:blip r:embed="rId8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D45451-4B54-44CB-AABA-33DA1E2DF2D8}"/>
                </a:ext>
              </a:extLst>
            </p:cNvPr>
            <p:cNvSpPr txBox="1"/>
            <p:nvPr/>
          </p:nvSpPr>
          <p:spPr>
            <a:xfrm>
              <a:off x="9239211" y="2804530"/>
              <a:ext cx="11132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Breaking News</a:t>
              </a:r>
            </a:p>
          </p:txBody>
        </p:sp>
      </p:grpSp>
      <p:sp>
        <p:nvSpPr>
          <p:cNvPr id="22" name="Subtitle 2">
            <a:extLst>
              <a:ext uri="{FF2B5EF4-FFF2-40B4-BE49-F238E27FC236}">
                <a16:creationId xmlns:a16="http://schemas.microsoft.com/office/drawing/2014/main" id="{D78E1833-2A32-40BE-8F34-C8B3FD087214}"/>
              </a:ext>
            </a:extLst>
          </p:cNvPr>
          <p:cNvSpPr txBox="1">
            <a:spLocks/>
          </p:cNvSpPr>
          <p:nvPr/>
        </p:nvSpPr>
        <p:spPr>
          <a:xfrm>
            <a:off x="-6810252" y="5458366"/>
            <a:ext cx="4246075" cy="3633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MIDN 3/C Huffman, Salayon, Swanner, Tolentino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29965D-9286-445E-ABBB-2EA4F793F86C}"/>
              </a:ext>
            </a:extLst>
          </p:cNvPr>
          <p:cNvSpPr txBox="1"/>
          <p:nvPr/>
        </p:nvSpPr>
        <p:spPr>
          <a:xfrm>
            <a:off x="693943" y="1620174"/>
            <a:ext cx="321936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During times of crisis, many people look at social media for any information concerning the event, including first responders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8B9FF38-A3B6-48EA-8671-1A4490E4746C}"/>
              </a:ext>
            </a:extLst>
          </p:cNvPr>
          <p:cNvSpPr/>
          <p:nvPr/>
        </p:nvSpPr>
        <p:spPr>
          <a:xfrm>
            <a:off x="13579213" y="1208960"/>
            <a:ext cx="2934812" cy="4249406"/>
          </a:xfrm>
          <a:prstGeom prst="roundRect">
            <a:avLst/>
          </a:prstGeom>
          <a:blipFill dpi="0" rotWithShape="1">
            <a:blip r:embed="rId9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78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4D071848-8924-418A-AD83-E085F0888D33}"/>
              </a:ext>
            </a:extLst>
          </p:cNvPr>
          <p:cNvSpPr/>
          <p:nvPr/>
        </p:nvSpPr>
        <p:spPr>
          <a:xfrm>
            <a:off x="5710989" y="3081529"/>
            <a:ext cx="715224" cy="69494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F1EEB4-1A38-470B-BC1E-A451483DA2F3}"/>
              </a:ext>
            </a:extLst>
          </p:cNvPr>
          <p:cNvGrpSpPr/>
          <p:nvPr/>
        </p:nvGrpSpPr>
        <p:grpSpPr>
          <a:xfrm>
            <a:off x="4302760" y="426720"/>
            <a:ext cx="3586480" cy="6004560"/>
            <a:chOff x="4302760" y="426720"/>
            <a:chExt cx="3586480" cy="600456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86FD454-FBA7-4714-98F4-3D8372536D81}"/>
                </a:ext>
              </a:extLst>
            </p:cNvPr>
            <p:cNvSpPr/>
            <p:nvPr/>
          </p:nvSpPr>
          <p:spPr>
            <a:xfrm>
              <a:off x="4302760" y="426720"/>
              <a:ext cx="3586480" cy="600456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5253341-0484-413C-BBB1-B708C1EF087A}"/>
                </a:ext>
              </a:extLst>
            </p:cNvPr>
            <p:cNvSpPr/>
            <p:nvPr/>
          </p:nvSpPr>
          <p:spPr>
            <a:xfrm>
              <a:off x="4622460" y="609600"/>
              <a:ext cx="3017520" cy="5577840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8BCAA43-7594-4D78-A4B2-5BB41A4075BF}"/>
                </a:ext>
              </a:extLst>
            </p:cNvPr>
            <p:cNvSpPr/>
            <p:nvPr/>
          </p:nvSpPr>
          <p:spPr>
            <a:xfrm>
              <a:off x="5425440" y="568960"/>
              <a:ext cx="1341120" cy="29464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F248928-812E-430B-B630-BFF338B514C0}"/>
                </a:ext>
              </a:extLst>
            </p:cNvPr>
            <p:cNvSpPr/>
            <p:nvPr/>
          </p:nvSpPr>
          <p:spPr>
            <a:xfrm>
              <a:off x="5436933" y="3174446"/>
              <a:ext cx="515746" cy="462833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917AF73-96F6-42A4-8428-58B1F714E0DF}"/>
                </a:ext>
              </a:extLst>
            </p:cNvPr>
            <p:cNvSpPr/>
            <p:nvPr/>
          </p:nvSpPr>
          <p:spPr>
            <a:xfrm>
              <a:off x="6131220" y="3167102"/>
              <a:ext cx="549646" cy="462833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5BAB7CC-6C73-4ECB-9279-D333E2DCD626}"/>
                </a:ext>
              </a:extLst>
            </p:cNvPr>
            <p:cNvSpPr/>
            <p:nvPr/>
          </p:nvSpPr>
          <p:spPr>
            <a:xfrm>
              <a:off x="6859408" y="3167103"/>
              <a:ext cx="478853" cy="462833"/>
            </a:xfrm>
            <a:prstGeom prst="round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1E591D-D087-4BDD-9934-3BDF8B0793C9}"/>
                </a:ext>
              </a:extLst>
            </p:cNvPr>
            <p:cNvSpPr txBox="1"/>
            <p:nvPr/>
          </p:nvSpPr>
          <p:spPr>
            <a:xfrm>
              <a:off x="4707990" y="3637279"/>
              <a:ext cx="6154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Twitter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8C5C07-463A-4A8C-B991-AE913110308C}"/>
                </a:ext>
              </a:extLst>
            </p:cNvPr>
            <p:cNvSpPr txBox="1"/>
            <p:nvPr/>
          </p:nvSpPr>
          <p:spPr>
            <a:xfrm>
              <a:off x="5339078" y="3637279"/>
              <a:ext cx="7152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Instagram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6498E6-94F2-4497-B495-AB1A9A85DC2F}"/>
                </a:ext>
              </a:extLst>
            </p:cNvPr>
            <p:cNvSpPr txBox="1"/>
            <p:nvPr/>
          </p:nvSpPr>
          <p:spPr>
            <a:xfrm>
              <a:off x="6089517" y="3637279"/>
              <a:ext cx="6154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SND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8346D79-D907-4084-B014-5CEF9B5FF50B}"/>
                </a:ext>
              </a:extLst>
            </p:cNvPr>
            <p:cNvSpPr txBox="1"/>
            <p:nvPr/>
          </p:nvSpPr>
          <p:spPr>
            <a:xfrm>
              <a:off x="6793437" y="3648025"/>
              <a:ext cx="6154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News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045907A-F8BA-435A-9A32-6B74029855A3}"/>
                </a:ext>
              </a:extLst>
            </p:cNvPr>
            <p:cNvSpPr/>
            <p:nvPr/>
          </p:nvSpPr>
          <p:spPr>
            <a:xfrm>
              <a:off x="4949781" y="5555508"/>
              <a:ext cx="2388480" cy="631930"/>
            </a:xfrm>
            <a:prstGeom prst="roundRect">
              <a:avLst/>
            </a:prstGeom>
            <a:solidFill>
              <a:schemeClr val="bg1">
                <a:lumMod val="65000"/>
                <a:alpha val="6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13ACA0ED-E9A6-4DC6-B602-7D4A98AB4597}"/>
                </a:ext>
              </a:extLst>
            </p:cNvPr>
            <p:cNvSpPr/>
            <p:nvPr/>
          </p:nvSpPr>
          <p:spPr>
            <a:xfrm>
              <a:off x="5873347" y="5640056"/>
              <a:ext cx="515746" cy="462833"/>
            </a:xfrm>
            <a:prstGeom prst="round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9A241A6-F352-485D-9468-BB3E0B89A55B}"/>
                </a:ext>
              </a:extLst>
            </p:cNvPr>
            <p:cNvSpPr/>
            <p:nvPr/>
          </p:nvSpPr>
          <p:spPr>
            <a:xfrm>
              <a:off x="4842069" y="1022890"/>
              <a:ext cx="2578301" cy="1738266"/>
            </a:xfrm>
            <a:prstGeom prst="roundRect">
              <a:avLst/>
            </a:prstGeom>
            <a:blipFill>
              <a:blip r:embed="rId7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D45451-4B54-44CB-AABA-33DA1E2DF2D8}"/>
                </a:ext>
              </a:extLst>
            </p:cNvPr>
            <p:cNvSpPr txBox="1"/>
            <p:nvPr/>
          </p:nvSpPr>
          <p:spPr>
            <a:xfrm>
              <a:off x="5497665" y="2804530"/>
              <a:ext cx="11132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Breaking News</a:t>
              </a: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296A388-8497-46B6-AB26-CB5C6231872F}"/>
              </a:ext>
            </a:extLst>
          </p:cNvPr>
          <p:cNvSpPr/>
          <p:nvPr/>
        </p:nvSpPr>
        <p:spPr>
          <a:xfrm>
            <a:off x="4759960" y="3174446"/>
            <a:ext cx="515746" cy="462833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A2341C4-459F-49F8-8DB2-79F4BCDBD6BA}"/>
              </a:ext>
            </a:extLst>
          </p:cNvPr>
          <p:cNvSpPr/>
          <p:nvPr/>
        </p:nvSpPr>
        <p:spPr>
          <a:xfrm>
            <a:off x="8592811" y="1390650"/>
            <a:ext cx="2934812" cy="4249406"/>
          </a:xfrm>
          <a:prstGeom prst="roundRect">
            <a:avLst/>
          </a:prstGeom>
          <a:blipFill dpi="0" rotWithShape="1">
            <a:blip r:embed="rId9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448564-DDE8-4A76-A001-B97F456E4E9A}"/>
              </a:ext>
            </a:extLst>
          </p:cNvPr>
          <p:cNvSpPr txBox="1"/>
          <p:nvPr/>
        </p:nvSpPr>
        <p:spPr>
          <a:xfrm>
            <a:off x="693943" y="1620174"/>
            <a:ext cx="321936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During times of crisis, many people look at social media for any information concerning the event, including first responders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C05C38-4C98-475C-8A5F-9D5630B53C75}"/>
              </a:ext>
            </a:extLst>
          </p:cNvPr>
          <p:cNvSpPr txBox="1"/>
          <p:nvPr/>
        </p:nvSpPr>
        <p:spPr>
          <a:xfrm>
            <a:off x="8743950" y="609600"/>
            <a:ext cx="245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FEMA ICS</a:t>
            </a:r>
          </a:p>
        </p:txBody>
      </p:sp>
    </p:spTree>
    <p:extLst>
      <p:ext uri="{BB962C8B-B14F-4D97-AF65-F5344CB8AC3E}">
        <p14:creationId xmlns:p14="http://schemas.microsoft.com/office/powerpoint/2010/main" val="3454724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D5710B90-08AC-4CD1-8F96-46DA6FA3D79E}"/>
              </a:ext>
            </a:extLst>
          </p:cNvPr>
          <p:cNvSpPr/>
          <p:nvPr/>
        </p:nvSpPr>
        <p:spPr>
          <a:xfrm>
            <a:off x="-2518611" y="-2791326"/>
            <a:ext cx="17822779" cy="125128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F1EEB4-1A38-470B-BC1E-A451483DA2F3}"/>
              </a:ext>
            </a:extLst>
          </p:cNvPr>
          <p:cNvGrpSpPr/>
          <p:nvPr/>
        </p:nvGrpSpPr>
        <p:grpSpPr>
          <a:xfrm>
            <a:off x="4302760" y="426720"/>
            <a:ext cx="3586480" cy="6004560"/>
            <a:chOff x="4302760" y="426720"/>
            <a:chExt cx="3586480" cy="600456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86FD454-FBA7-4714-98F4-3D8372536D81}"/>
                </a:ext>
              </a:extLst>
            </p:cNvPr>
            <p:cNvSpPr/>
            <p:nvPr/>
          </p:nvSpPr>
          <p:spPr>
            <a:xfrm>
              <a:off x="4302760" y="426720"/>
              <a:ext cx="3586480" cy="600456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5253341-0484-413C-BBB1-B708C1EF087A}"/>
                </a:ext>
              </a:extLst>
            </p:cNvPr>
            <p:cNvSpPr/>
            <p:nvPr/>
          </p:nvSpPr>
          <p:spPr>
            <a:xfrm>
              <a:off x="4622460" y="609600"/>
              <a:ext cx="3017520" cy="5577840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8BCAA43-7594-4D78-A4B2-5BB41A4075BF}"/>
                </a:ext>
              </a:extLst>
            </p:cNvPr>
            <p:cNvSpPr/>
            <p:nvPr/>
          </p:nvSpPr>
          <p:spPr>
            <a:xfrm>
              <a:off x="5425440" y="568960"/>
              <a:ext cx="1341120" cy="29464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F248928-812E-430B-B630-BFF338B514C0}"/>
                </a:ext>
              </a:extLst>
            </p:cNvPr>
            <p:cNvSpPr/>
            <p:nvPr/>
          </p:nvSpPr>
          <p:spPr>
            <a:xfrm>
              <a:off x="5436933" y="3174446"/>
              <a:ext cx="515746" cy="462833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917AF73-96F6-42A4-8428-58B1F714E0DF}"/>
                </a:ext>
              </a:extLst>
            </p:cNvPr>
            <p:cNvSpPr/>
            <p:nvPr/>
          </p:nvSpPr>
          <p:spPr>
            <a:xfrm>
              <a:off x="6131220" y="3167102"/>
              <a:ext cx="549646" cy="462833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5BAB7CC-6C73-4ECB-9279-D333E2DCD626}"/>
                </a:ext>
              </a:extLst>
            </p:cNvPr>
            <p:cNvSpPr/>
            <p:nvPr/>
          </p:nvSpPr>
          <p:spPr>
            <a:xfrm>
              <a:off x="6859408" y="3167103"/>
              <a:ext cx="478853" cy="462833"/>
            </a:xfrm>
            <a:prstGeom prst="round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1E591D-D087-4BDD-9934-3BDF8B0793C9}"/>
                </a:ext>
              </a:extLst>
            </p:cNvPr>
            <p:cNvSpPr txBox="1"/>
            <p:nvPr/>
          </p:nvSpPr>
          <p:spPr>
            <a:xfrm>
              <a:off x="4707990" y="3637279"/>
              <a:ext cx="6154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Twitter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8C5C07-463A-4A8C-B991-AE913110308C}"/>
                </a:ext>
              </a:extLst>
            </p:cNvPr>
            <p:cNvSpPr txBox="1"/>
            <p:nvPr/>
          </p:nvSpPr>
          <p:spPr>
            <a:xfrm>
              <a:off x="5339078" y="3637279"/>
              <a:ext cx="7152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Instagram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6498E6-94F2-4497-B495-AB1A9A85DC2F}"/>
                </a:ext>
              </a:extLst>
            </p:cNvPr>
            <p:cNvSpPr txBox="1"/>
            <p:nvPr/>
          </p:nvSpPr>
          <p:spPr>
            <a:xfrm>
              <a:off x="6089517" y="3637279"/>
              <a:ext cx="6154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SND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8346D79-D907-4084-B014-5CEF9B5FF50B}"/>
                </a:ext>
              </a:extLst>
            </p:cNvPr>
            <p:cNvSpPr txBox="1"/>
            <p:nvPr/>
          </p:nvSpPr>
          <p:spPr>
            <a:xfrm>
              <a:off x="6793437" y="3648025"/>
              <a:ext cx="6154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News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045907A-F8BA-435A-9A32-6B74029855A3}"/>
                </a:ext>
              </a:extLst>
            </p:cNvPr>
            <p:cNvSpPr/>
            <p:nvPr/>
          </p:nvSpPr>
          <p:spPr>
            <a:xfrm>
              <a:off x="4949781" y="5555508"/>
              <a:ext cx="2388480" cy="631930"/>
            </a:xfrm>
            <a:prstGeom prst="roundRect">
              <a:avLst/>
            </a:prstGeom>
            <a:solidFill>
              <a:schemeClr val="bg1">
                <a:lumMod val="65000"/>
                <a:alpha val="6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13ACA0ED-E9A6-4DC6-B602-7D4A98AB4597}"/>
                </a:ext>
              </a:extLst>
            </p:cNvPr>
            <p:cNvSpPr/>
            <p:nvPr/>
          </p:nvSpPr>
          <p:spPr>
            <a:xfrm>
              <a:off x="5873347" y="5640056"/>
              <a:ext cx="515746" cy="462833"/>
            </a:xfrm>
            <a:prstGeom prst="round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9A241A6-F352-485D-9468-BB3E0B89A55B}"/>
                </a:ext>
              </a:extLst>
            </p:cNvPr>
            <p:cNvSpPr/>
            <p:nvPr/>
          </p:nvSpPr>
          <p:spPr>
            <a:xfrm>
              <a:off x="4842069" y="1022890"/>
              <a:ext cx="2578301" cy="1738266"/>
            </a:xfrm>
            <a:prstGeom prst="roundRect">
              <a:avLst/>
            </a:prstGeom>
            <a:blipFill>
              <a:blip r:embed="rId7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D45451-4B54-44CB-AABA-33DA1E2DF2D8}"/>
                </a:ext>
              </a:extLst>
            </p:cNvPr>
            <p:cNvSpPr txBox="1"/>
            <p:nvPr/>
          </p:nvSpPr>
          <p:spPr>
            <a:xfrm>
              <a:off x="5497665" y="2804530"/>
              <a:ext cx="11132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Breaking News</a:t>
              </a: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296A388-8497-46B6-AB26-CB5C6231872F}"/>
              </a:ext>
            </a:extLst>
          </p:cNvPr>
          <p:cNvSpPr/>
          <p:nvPr/>
        </p:nvSpPr>
        <p:spPr>
          <a:xfrm>
            <a:off x="4801014" y="2157384"/>
            <a:ext cx="2660410" cy="2360389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024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4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D5710B90-08AC-4CD1-8F96-46DA6FA3D79E}"/>
              </a:ext>
            </a:extLst>
          </p:cNvPr>
          <p:cNvSpPr/>
          <p:nvPr/>
        </p:nvSpPr>
        <p:spPr>
          <a:xfrm>
            <a:off x="-20198877" y="-4364398"/>
            <a:ext cx="17822779" cy="125128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F1EEB4-1A38-470B-BC1E-A451483DA2F3}"/>
              </a:ext>
            </a:extLst>
          </p:cNvPr>
          <p:cNvGrpSpPr/>
          <p:nvPr/>
        </p:nvGrpSpPr>
        <p:grpSpPr>
          <a:xfrm>
            <a:off x="-9750124" y="-1321870"/>
            <a:ext cx="3586480" cy="6004560"/>
            <a:chOff x="4302760" y="426720"/>
            <a:chExt cx="3586480" cy="600456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86FD454-FBA7-4714-98F4-3D8372536D81}"/>
                </a:ext>
              </a:extLst>
            </p:cNvPr>
            <p:cNvSpPr/>
            <p:nvPr/>
          </p:nvSpPr>
          <p:spPr>
            <a:xfrm>
              <a:off x="4302760" y="426720"/>
              <a:ext cx="3586480" cy="600456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5253341-0484-413C-BBB1-B708C1EF087A}"/>
                </a:ext>
              </a:extLst>
            </p:cNvPr>
            <p:cNvSpPr/>
            <p:nvPr/>
          </p:nvSpPr>
          <p:spPr>
            <a:xfrm>
              <a:off x="4622460" y="609600"/>
              <a:ext cx="3017520" cy="5577840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8BCAA43-7594-4D78-A4B2-5BB41A4075BF}"/>
                </a:ext>
              </a:extLst>
            </p:cNvPr>
            <p:cNvSpPr/>
            <p:nvPr/>
          </p:nvSpPr>
          <p:spPr>
            <a:xfrm>
              <a:off x="5425440" y="568960"/>
              <a:ext cx="1341120" cy="29464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F248928-812E-430B-B630-BFF338B514C0}"/>
                </a:ext>
              </a:extLst>
            </p:cNvPr>
            <p:cNvSpPr/>
            <p:nvPr/>
          </p:nvSpPr>
          <p:spPr>
            <a:xfrm>
              <a:off x="5436933" y="3174446"/>
              <a:ext cx="515746" cy="462833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917AF73-96F6-42A4-8428-58B1F714E0DF}"/>
                </a:ext>
              </a:extLst>
            </p:cNvPr>
            <p:cNvSpPr/>
            <p:nvPr/>
          </p:nvSpPr>
          <p:spPr>
            <a:xfrm>
              <a:off x="6131220" y="3167102"/>
              <a:ext cx="549646" cy="462833"/>
            </a:xfrm>
            <a:prstGeom prst="round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5BAB7CC-6C73-4ECB-9279-D333E2DCD626}"/>
                </a:ext>
              </a:extLst>
            </p:cNvPr>
            <p:cNvSpPr/>
            <p:nvPr/>
          </p:nvSpPr>
          <p:spPr>
            <a:xfrm>
              <a:off x="6859408" y="3167103"/>
              <a:ext cx="478853" cy="462833"/>
            </a:xfrm>
            <a:prstGeom prst="round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1E591D-D087-4BDD-9934-3BDF8B0793C9}"/>
                </a:ext>
              </a:extLst>
            </p:cNvPr>
            <p:cNvSpPr txBox="1"/>
            <p:nvPr/>
          </p:nvSpPr>
          <p:spPr>
            <a:xfrm>
              <a:off x="4707990" y="3637279"/>
              <a:ext cx="6154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Twitter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8C5C07-463A-4A8C-B991-AE913110308C}"/>
                </a:ext>
              </a:extLst>
            </p:cNvPr>
            <p:cNvSpPr txBox="1"/>
            <p:nvPr/>
          </p:nvSpPr>
          <p:spPr>
            <a:xfrm>
              <a:off x="5339078" y="3637279"/>
              <a:ext cx="7152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Instagram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6498E6-94F2-4497-B495-AB1A9A85DC2F}"/>
                </a:ext>
              </a:extLst>
            </p:cNvPr>
            <p:cNvSpPr txBox="1"/>
            <p:nvPr/>
          </p:nvSpPr>
          <p:spPr>
            <a:xfrm>
              <a:off x="6089517" y="3637279"/>
              <a:ext cx="6154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Reddit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8346D79-D907-4084-B014-5CEF9B5FF50B}"/>
                </a:ext>
              </a:extLst>
            </p:cNvPr>
            <p:cNvSpPr txBox="1"/>
            <p:nvPr/>
          </p:nvSpPr>
          <p:spPr>
            <a:xfrm>
              <a:off x="6793437" y="3648025"/>
              <a:ext cx="6154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News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045907A-F8BA-435A-9A32-6B74029855A3}"/>
                </a:ext>
              </a:extLst>
            </p:cNvPr>
            <p:cNvSpPr/>
            <p:nvPr/>
          </p:nvSpPr>
          <p:spPr>
            <a:xfrm>
              <a:off x="4949781" y="5555508"/>
              <a:ext cx="2388480" cy="631930"/>
            </a:xfrm>
            <a:prstGeom prst="roundRect">
              <a:avLst/>
            </a:prstGeom>
            <a:solidFill>
              <a:schemeClr val="bg1">
                <a:lumMod val="65000"/>
                <a:alpha val="6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13ACA0ED-E9A6-4DC6-B602-7D4A98AB4597}"/>
                </a:ext>
              </a:extLst>
            </p:cNvPr>
            <p:cNvSpPr/>
            <p:nvPr/>
          </p:nvSpPr>
          <p:spPr>
            <a:xfrm>
              <a:off x="5873347" y="5640056"/>
              <a:ext cx="515746" cy="462833"/>
            </a:xfrm>
            <a:prstGeom prst="roundRect">
              <a:avLst/>
            </a:prstGeom>
            <a:blipFill>
              <a:blip r:embed="rId7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9A241A6-F352-485D-9468-BB3E0B89A55B}"/>
                </a:ext>
              </a:extLst>
            </p:cNvPr>
            <p:cNvSpPr/>
            <p:nvPr/>
          </p:nvSpPr>
          <p:spPr>
            <a:xfrm>
              <a:off x="4842069" y="1022890"/>
              <a:ext cx="2578301" cy="1738266"/>
            </a:xfrm>
            <a:prstGeom prst="roundRect">
              <a:avLst/>
            </a:prstGeom>
            <a:blipFill>
              <a:blip r:embed="rId8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D45451-4B54-44CB-AABA-33DA1E2DF2D8}"/>
                </a:ext>
              </a:extLst>
            </p:cNvPr>
            <p:cNvSpPr txBox="1"/>
            <p:nvPr/>
          </p:nvSpPr>
          <p:spPr>
            <a:xfrm>
              <a:off x="5497665" y="2804530"/>
              <a:ext cx="11132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Breaking News</a:t>
              </a: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296A388-8497-46B6-AB26-CB5C6231872F}"/>
              </a:ext>
            </a:extLst>
          </p:cNvPr>
          <p:cNvSpPr/>
          <p:nvPr/>
        </p:nvSpPr>
        <p:spPr>
          <a:xfrm>
            <a:off x="378652" y="152745"/>
            <a:ext cx="1690780" cy="1595844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10F6EB9-7D54-4CC2-B4BE-C78AE0681AE7}"/>
              </a:ext>
            </a:extLst>
          </p:cNvPr>
          <p:cNvSpPr/>
          <p:nvPr/>
        </p:nvSpPr>
        <p:spPr>
          <a:xfrm>
            <a:off x="3545305" y="3551721"/>
            <a:ext cx="4527349" cy="2261937"/>
          </a:xfrm>
          <a:prstGeom prst="roundRect">
            <a:avLst/>
          </a:prstGeom>
          <a:blipFill>
            <a:blip r:embed="rId10">
              <a:alphaModFix amt="44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5C64157-B503-4F69-BF04-BC20CDC7ADE8}"/>
              </a:ext>
            </a:extLst>
          </p:cNvPr>
          <p:cNvGrpSpPr/>
          <p:nvPr/>
        </p:nvGrpSpPr>
        <p:grpSpPr>
          <a:xfrm>
            <a:off x="-3314700" y="1905543"/>
            <a:ext cx="3009900" cy="1486461"/>
            <a:chOff x="2457450" y="1332939"/>
            <a:chExt cx="3009900" cy="1486461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F2BDFE80-5A9E-4084-9A7F-087A967D35B3}"/>
                </a:ext>
              </a:extLst>
            </p:cNvPr>
            <p:cNvSpPr/>
            <p:nvPr/>
          </p:nvSpPr>
          <p:spPr>
            <a:xfrm>
              <a:off x="2457450" y="1332939"/>
              <a:ext cx="3009900" cy="148646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53B8B85-8C7F-4EBF-8746-0635374C2F3F}"/>
                </a:ext>
              </a:extLst>
            </p:cNvPr>
            <p:cNvSpPr/>
            <p:nvPr/>
          </p:nvSpPr>
          <p:spPr>
            <a:xfrm>
              <a:off x="2781300" y="1504950"/>
              <a:ext cx="466725" cy="376395"/>
            </a:xfrm>
            <a:prstGeom prst="ellipse">
              <a:avLst/>
            </a:prstGeom>
            <a:blipFill dpi="0" rotWithShape="1">
              <a:blip r:embed="rId11"/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1E92FB0-EF9B-4AED-ADED-4C43B652B22F}"/>
                </a:ext>
              </a:extLst>
            </p:cNvPr>
            <p:cNvSpPr txBox="1"/>
            <p:nvPr/>
          </p:nvSpPr>
          <p:spPr>
            <a:xfrm>
              <a:off x="3381375" y="1554647"/>
              <a:ext cx="13335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Thomas 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1F7E3F5-7350-4D55-8A21-DE70CE7337EF}"/>
                </a:ext>
              </a:extLst>
            </p:cNvPr>
            <p:cNvSpPr txBox="1"/>
            <p:nvPr/>
          </p:nvSpPr>
          <p:spPr>
            <a:xfrm>
              <a:off x="4048125" y="1554647"/>
              <a:ext cx="11144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75000"/>
                    </a:schemeClr>
                  </a:solidFill>
                </a:rPr>
                <a:t>@</a:t>
              </a:r>
              <a:r>
                <a:rPr lang="en-US" sz="1100" dirty="0" err="1">
                  <a:solidFill>
                    <a:schemeClr val="bg1">
                      <a:lumMod val="75000"/>
                    </a:schemeClr>
                  </a:solidFill>
                </a:rPr>
                <a:t>lightman</a:t>
              </a:r>
              <a:endParaRPr lang="en-US" sz="11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550A9B8-B2E9-4EB9-8692-D86FC973B8A2}"/>
                </a:ext>
              </a:extLst>
            </p:cNvPr>
            <p:cNvSpPr txBox="1"/>
            <p:nvPr/>
          </p:nvSpPr>
          <p:spPr>
            <a:xfrm>
              <a:off x="2781300" y="1936196"/>
              <a:ext cx="24765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This hurricane is insane!!!!!</a:t>
              </a:r>
            </a:p>
            <a:p>
              <a:endParaRPr lang="en-US" sz="1400" dirty="0"/>
            </a:p>
            <a:p>
              <a:r>
                <a:rPr lang="en-US" sz="1400" dirty="0"/>
                <a:t>#Prayers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B357A3B-F5E4-43B3-87E8-171920668609}"/>
              </a:ext>
            </a:extLst>
          </p:cNvPr>
          <p:cNvGrpSpPr/>
          <p:nvPr/>
        </p:nvGrpSpPr>
        <p:grpSpPr>
          <a:xfrm>
            <a:off x="12489107" y="4122882"/>
            <a:ext cx="3009900" cy="1557364"/>
            <a:chOff x="2457450" y="1332939"/>
            <a:chExt cx="3009900" cy="1557364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D381401E-74DA-49EA-9A04-DC32A566A12D}"/>
                </a:ext>
              </a:extLst>
            </p:cNvPr>
            <p:cNvSpPr/>
            <p:nvPr/>
          </p:nvSpPr>
          <p:spPr>
            <a:xfrm>
              <a:off x="2457450" y="1332939"/>
              <a:ext cx="3009900" cy="148646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A819233-C543-4CC6-9C34-4DDE617EFD14}"/>
                </a:ext>
              </a:extLst>
            </p:cNvPr>
            <p:cNvSpPr/>
            <p:nvPr/>
          </p:nvSpPr>
          <p:spPr>
            <a:xfrm>
              <a:off x="2781300" y="1504950"/>
              <a:ext cx="466725" cy="376395"/>
            </a:xfrm>
            <a:prstGeom prst="ellipse">
              <a:avLst/>
            </a:prstGeom>
            <a:blipFill dpi="0" rotWithShape="1">
              <a:blip r:embed="rId12"/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827A77B-F397-41BC-8B1E-B598667810F2}"/>
                </a:ext>
              </a:extLst>
            </p:cNvPr>
            <p:cNvSpPr txBox="1"/>
            <p:nvPr/>
          </p:nvSpPr>
          <p:spPr>
            <a:xfrm>
              <a:off x="3381375" y="1554647"/>
              <a:ext cx="13335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Alan 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759D4E2-D670-42B3-BD68-DFE79D806C6B}"/>
                </a:ext>
              </a:extLst>
            </p:cNvPr>
            <p:cNvSpPr txBox="1"/>
            <p:nvPr/>
          </p:nvSpPr>
          <p:spPr>
            <a:xfrm>
              <a:off x="4048125" y="1554647"/>
              <a:ext cx="11144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75000"/>
                    </a:schemeClr>
                  </a:solidFill>
                </a:rPr>
                <a:t>@</a:t>
              </a:r>
              <a:r>
                <a:rPr lang="en-US" sz="1100" dirty="0" err="1">
                  <a:solidFill>
                    <a:schemeClr val="bg1">
                      <a:lumMod val="75000"/>
                    </a:schemeClr>
                  </a:solidFill>
                </a:rPr>
                <a:t>csfounder</a:t>
              </a:r>
              <a:endParaRPr lang="en-US" sz="11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BB0AFC0-B2CB-41E3-93CC-1BE3E3F2E2AB}"/>
                </a:ext>
              </a:extLst>
            </p:cNvPr>
            <p:cNvSpPr txBox="1"/>
            <p:nvPr/>
          </p:nvSpPr>
          <p:spPr>
            <a:xfrm>
              <a:off x="2781300" y="1936196"/>
              <a:ext cx="24765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So far there have been 10 causalities due to the 140 mph winds</a:t>
              </a:r>
            </a:p>
            <a:p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94501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4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D5710B90-08AC-4CD1-8F96-46DA6FA3D79E}"/>
              </a:ext>
            </a:extLst>
          </p:cNvPr>
          <p:cNvSpPr/>
          <p:nvPr/>
        </p:nvSpPr>
        <p:spPr>
          <a:xfrm>
            <a:off x="-20198877" y="-4364398"/>
            <a:ext cx="17822779" cy="125128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F1EEB4-1A38-470B-BC1E-A451483DA2F3}"/>
              </a:ext>
            </a:extLst>
          </p:cNvPr>
          <p:cNvGrpSpPr/>
          <p:nvPr/>
        </p:nvGrpSpPr>
        <p:grpSpPr>
          <a:xfrm>
            <a:off x="-9750124" y="-1321870"/>
            <a:ext cx="3586480" cy="6004560"/>
            <a:chOff x="4302760" y="426720"/>
            <a:chExt cx="3586480" cy="600456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86FD454-FBA7-4714-98F4-3D8372536D81}"/>
                </a:ext>
              </a:extLst>
            </p:cNvPr>
            <p:cNvSpPr/>
            <p:nvPr/>
          </p:nvSpPr>
          <p:spPr>
            <a:xfrm>
              <a:off x="4302760" y="426720"/>
              <a:ext cx="3586480" cy="600456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5253341-0484-413C-BBB1-B708C1EF087A}"/>
                </a:ext>
              </a:extLst>
            </p:cNvPr>
            <p:cNvSpPr/>
            <p:nvPr/>
          </p:nvSpPr>
          <p:spPr>
            <a:xfrm>
              <a:off x="4622460" y="609600"/>
              <a:ext cx="3017520" cy="5577840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8BCAA43-7594-4D78-A4B2-5BB41A4075BF}"/>
                </a:ext>
              </a:extLst>
            </p:cNvPr>
            <p:cNvSpPr/>
            <p:nvPr/>
          </p:nvSpPr>
          <p:spPr>
            <a:xfrm>
              <a:off x="5425440" y="568960"/>
              <a:ext cx="1341120" cy="29464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F248928-812E-430B-B630-BFF338B514C0}"/>
                </a:ext>
              </a:extLst>
            </p:cNvPr>
            <p:cNvSpPr/>
            <p:nvPr/>
          </p:nvSpPr>
          <p:spPr>
            <a:xfrm>
              <a:off x="5436933" y="3174446"/>
              <a:ext cx="515746" cy="462833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917AF73-96F6-42A4-8428-58B1F714E0DF}"/>
                </a:ext>
              </a:extLst>
            </p:cNvPr>
            <p:cNvSpPr/>
            <p:nvPr/>
          </p:nvSpPr>
          <p:spPr>
            <a:xfrm>
              <a:off x="6131220" y="3167102"/>
              <a:ext cx="549646" cy="462833"/>
            </a:xfrm>
            <a:prstGeom prst="round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5BAB7CC-6C73-4ECB-9279-D333E2DCD626}"/>
                </a:ext>
              </a:extLst>
            </p:cNvPr>
            <p:cNvSpPr/>
            <p:nvPr/>
          </p:nvSpPr>
          <p:spPr>
            <a:xfrm>
              <a:off x="6859408" y="3167103"/>
              <a:ext cx="478853" cy="462833"/>
            </a:xfrm>
            <a:prstGeom prst="round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1E591D-D087-4BDD-9934-3BDF8B0793C9}"/>
                </a:ext>
              </a:extLst>
            </p:cNvPr>
            <p:cNvSpPr txBox="1"/>
            <p:nvPr/>
          </p:nvSpPr>
          <p:spPr>
            <a:xfrm>
              <a:off x="4707990" y="3637279"/>
              <a:ext cx="6154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Twitter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8C5C07-463A-4A8C-B991-AE913110308C}"/>
                </a:ext>
              </a:extLst>
            </p:cNvPr>
            <p:cNvSpPr txBox="1"/>
            <p:nvPr/>
          </p:nvSpPr>
          <p:spPr>
            <a:xfrm>
              <a:off x="5339078" y="3637279"/>
              <a:ext cx="7152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Instagram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6498E6-94F2-4497-B495-AB1A9A85DC2F}"/>
                </a:ext>
              </a:extLst>
            </p:cNvPr>
            <p:cNvSpPr txBox="1"/>
            <p:nvPr/>
          </p:nvSpPr>
          <p:spPr>
            <a:xfrm>
              <a:off x="6089517" y="3637279"/>
              <a:ext cx="6154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Reddit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8346D79-D907-4084-B014-5CEF9B5FF50B}"/>
                </a:ext>
              </a:extLst>
            </p:cNvPr>
            <p:cNvSpPr txBox="1"/>
            <p:nvPr/>
          </p:nvSpPr>
          <p:spPr>
            <a:xfrm>
              <a:off x="6793437" y="3648025"/>
              <a:ext cx="6154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News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045907A-F8BA-435A-9A32-6B74029855A3}"/>
                </a:ext>
              </a:extLst>
            </p:cNvPr>
            <p:cNvSpPr/>
            <p:nvPr/>
          </p:nvSpPr>
          <p:spPr>
            <a:xfrm>
              <a:off x="4949781" y="5555508"/>
              <a:ext cx="2388480" cy="631930"/>
            </a:xfrm>
            <a:prstGeom prst="roundRect">
              <a:avLst/>
            </a:prstGeom>
            <a:solidFill>
              <a:schemeClr val="bg1">
                <a:lumMod val="65000"/>
                <a:alpha val="6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13ACA0ED-E9A6-4DC6-B602-7D4A98AB4597}"/>
                </a:ext>
              </a:extLst>
            </p:cNvPr>
            <p:cNvSpPr/>
            <p:nvPr/>
          </p:nvSpPr>
          <p:spPr>
            <a:xfrm>
              <a:off x="5873347" y="5640056"/>
              <a:ext cx="515746" cy="462833"/>
            </a:xfrm>
            <a:prstGeom prst="roundRect">
              <a:avLst/>
            </a:prstGeom>
            <a:blipFill>
              <a:blip r:embed="rId7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9A241A6-F352-485D-9468-BB3E0B89A55B}"/>
                </a:ext>
              </a:extLst>
            </p:cNvPr>
            <p:cNvSpPr/>
            <p:nvPr/>
          </p:nvSpPr>
          <p:spPr>
            <a:xfrm>
              <a:off x="4842069" y="1022890"/>
              <a:ext cx="2578301" cy="1738266"/>
            </a:xfrm>
            <a:prstGeom prst="roundRect">
              <a:avLst/>
            </a:prstGeom>
            <a:blipFill>
              <a:blip r:embed="rId8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D45451-4B54-44CB-AABA-33DA1E2DF2D8}"/>
                </a:ext>
              </a:extLst>
            </p:cNvPr>
            <p:cNvSpPr txBox="1"/>
            <p:nvPr/>
          </p:nvSpPr>
          <p:spPr>
            <a:xfrm>
              <a:off x="5497665" y="2804530"/>
              <a:ext cx="11132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Breaking News</a:t>
              </a: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296A388-8497-46B6-AB26-CB5C6231872F}"/>
              </a:ext>
            </a:extLst>
          </p:cNvPr>
          <p:cNvSpPr/>
          <p:nvPr/>
        </p:nvSpPr>
        <p:spPr>
          <a:xfrm>
            <a:off x="378652" y="152745"/>
            <a:ext cx="1690780" cy="1595844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10F6EB9-7D54-4CC2-B4BE-C78AE0681AE7}"/>
              </a:ext>
            </a:extLst>
          </p:cNvPr>
          <p:cNvSpPr/>
          <p:nvPr/>
        </p:nvSpPr>
        <p:spPr>
          <a:xfrm>
            <a:off x="3545305" y="3551721"/>
            <a:ext cx="4527349" cy="2261937"/>
          </a:xfrm>
          <a:prstGeom prst="roundRect">
            <a:avLst/>
          </a:prstGeom>
          <a:blipFill>
            <a:blip r:embed="rId10">
              <a:alphaModFix amt="44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3018392-653A-4674-AEDA-99545EA71443}"/>
              </a:ext>
            </a:extLst>
          </p:cNvPr>
          <p:cNvGrpSpPr/>
          <p:nvPr/>
        </p:nvGrpSpPr>
        <p:grpSpPr>
          <a:xfrm>
            <a:off x="2457450" y="1332939"/>
            <a:ext cx="3009900" cy="1486461"/>
            <a:chOff x="2457450" y="1332939"/>
            <a:chExt cx="3009900" cy="148646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E2C5B92-B725-41DC-A331-183D79032228}"/>
                </a:ext>
              </a:extLst>
            </p:cNvPr>
            <p:cNvSpPr/>
            <p:nvPr/>
          </p:nvSpPr>
          <p:spPr>
            <a:xfrm>
              <a:off x="2457450" y="1332939"/>
              <a:ext cx="3009900" cy="148646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C13E6A0-8A4D-4BEF-BB56-7CC27FB4C2E6}"/>
                </a:ext>
              </a:extLst>
            </p:cNvPr>
            <p:cNvSpPr/>
            <p:nvPr/>
          </p:nvSpPr>
          <p:spPr>
            <a:xfrm>
              <a:off x="2781300" y="1504950"/>
              <a:ext cx="466725" cy="376395"/>
            </a:xfrm>
            <a:prstGeom prst="ellipse">
              <a:avLst/>
            </a:prstGeom>
            <a:blipFill dpi="0" rotWithShape="1">
              <a:blip r:embed="rId11"/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D8F8B6F-A095-44E7-9FC6-E06BE804FCF7}"/>
                </a:ext>
              </a:extLst>
            </p:cNvPr>
            <p:cNvSpPr txBox="1"/>
            <p:nvPr/>
          </p:nvSpPr>
          <p:spPr>
            <a:xfrm>
              <a:off x="3381375" y="1554647"/>
              <a:ext cx="13335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Thomas 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B4B084-9A20-4EE8-BCAE-48967F1B69B1}"/>
                </a:ext>
              </a:extLst>
            </p:cNvPr>
            <p:cNvSpPr txBox="1"/>
            <p:nvPr/>
          </p:nvSpPr>
          <p:spPr>
            <a:xfrm>
              <a:off x="4048125" y="1554647"/>
              <a:ext cx="11144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75000"/>
                    </a:schemeClr>
                  </a:solidFill>
                </a:rPr>
                <a:t>@</a:t>
              </a:r>
              <a:r>
                <a:rPr lang="en-US" sz="1100" dirty="0" err="1">
                  <a:solidFill>
                    <a:schemeClr val="bg1">
                      <a:lumMod val="75000"/>
                    </a:schemeClr>
                  </a:solidFill>
                </a:rPr>
                <a:t>lightman</a:t>
              </a:r>
              <a:endParaRPr lang="en-US" sz="11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0A04CE0-4246-4219-B57A-B108E9728978}"/>
                </a:ext>
              </a:extLst>
            </p:cNvPr>
            <p:cNvSpPr txBox="1"/>
            <p:nvPr/>
          </p:nvSpPr>
          <p:spPr>
            <a:xfrm>
              <a:off x="2781300" y="1936196"/>
              <a:ext cx="24765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This hurricane is insane!!!!!</a:t>
              </a:r>
            </a:p>
            <a:p>
              <a:endParaRPr lang="en-US" sz="1400" dirty="0"/>
            </a:p>
            <a:p>
              <a:r>
                <a:rPr lang="en-US" sz="1400" dirty="0"/>
                <a:t>#Prayers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1C98CB1-35F4-4E67-B1A6-5911C430AD6A}"/>
              </a:ext>
            </a:extLst>
          </p:cNvPr>
          <p:cNvGrpSpPr/>
          <p:nvPr/>
        </p:nvGrpSpPr>
        <p:grpSpPr>
          <a:xfrm>
            <a:off x="6753225" y="3063687"/>
            <a:ext cx="3009900" cy="1557364"/>
            <a:chOff x="2457450" y="1332939"/>
            <a:chExt cx="3009900" cy="1557364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98E66582-7A9F-4DEB-9A57-EFECD3D7454B}"/>
                </a:ext>
              </a:extLst>
            </p:cNvPr>
            <p:cNvSpPr/>
            <p:nvPr/>
          </p:nvSpPr>
          <p:spPr>
            <a:xfrm>
              <a:off x="2457450" y="1332939"/>
              <a:ext cx="3009900" cy="148646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70D773B-3274-44E8-97D5-D5A9742C5A27}"/>
                </a:ext>
              </a:extLst>
            </p:cNvPr>
            <p:cNvSpPr/>
            <p:nvPr/>
          </p:nvSpPr>
          <p:spPr>
            <a:xfrm>
              <a:off x="2781300" y="1504950"/>
              <a:ext cx="466725" cy="376395"/>
            </a:xfrm>
            <a:prstGeom prst="ellipse">
              <a:avLst/>
            </a:prstGeom>
            <a:blipFill dpi="0" rotWithShape="1">
              <a:blip r:embed="rId12"/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D980ADF-5742-4C12-A734-C8EE971CAC03}"/>
                </a:ext>
              </a:extLst>
            </p:cNvPr>
            <p:cNvSpPr txBox="1"/>
            <p:nvPr/>
          </p:nvSpPr>
          <p:spPr>
            <a:xfrm>
              <a:off x="3381375" y="1554647"/>
              <a:ext cx="13335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Alan 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CBF26EC-D317-48C8-9FD0-41039852646D}"/>
                </a:ext>
              </a:extLst>
            </p:cNvPr>
            <p:cNvSpPr txBox="1"/>
            <p:nvPr/>
          </p:nvSpPr>
          <p:spPr>
            <a:xfrm>
              <a:off x="4048125" y="1554647"/>
              <a:ext cx="11144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75000"/>
                    </a:schemeClr>
                  </a:solidFill>
                </a:rPr>
                <a:t>@</a:t>
              </a:r>
              <a:r>
                <a:rPr lang="en-US" sz="1100" dirty="0" err="1">
                  <a:solidFill>
                    <a:schemeClr val="bg1">
                      <a:lumMod val="75000"/>
                    </a:schemeClr>
                  </a:solidFill>
                </a:rPr>
                <a:t>csfounder</a:t>
              </a:r>
              <a:endParaRPr lang="en-US" sz="11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AC555FE-CC72-4859-9D2E-DF9C1692F3EB}"/>
                </a:ext>
              </a:extLst>
            </p:cNvPr>
            <p:cNvSpPr txBox="1"/>
            <p:nvPr/>
          </p:nvSpPr>
          <p:spPr>
            <a:xfrm>
              <a:off x="2781300" y="1936196"/>
              <a:ext cx="24765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So far there have been 10 causalities due to the 140 mph winds</a:t>
              </a:r>
            </a:p>
            <a:p>
              <a:endParaRPr lang="en-US" sz="14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DF1DAB7-4F9A-4DF5-B883-B51D3D042326}"/>
              </a:ext>
            </a:extLst>
          </p:cNvPr>
          <p:cNvSpPr txBox="1"/>
          <p:nvPr/>
        </p:nvSpPr>
        <p:spPr>
          <a:xfrm>
            <a:off x="2192755" y="7265906"/>
            <a:ext cx="270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Not Useful Information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5519C3-98AE-4A2C-8F3D-B69C84058F34}"/>
              </a:ext>
            </a:extLst>
          </p:cNvPr>
          <p:cNvSpPr txBox="1"/>
          <p:nvPr/>
        </p:nvSpPr>
        <p:spPr>
          <a:xfrm>
            <a:off x="6720104" y="-723259"/>
            <a:ext cx="270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Useful Information</a:t>
            </a:r>
          </a:p>
        </p:txBody>
      </p:sp>
    </p:spTree>
    <p:extLst>
      <p:ext uri="{BB962C8B-B14F-4D97-AF65-F5344CB8AC3E}">
        <p14:creationId xmlns:p14="http://schemas.microsoft.com/office/powerpoint/2010/main" val="355981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4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D5710B90-08AC-4CD1-8F96-46DA6FA3D79E}"/>
              </a:ext>
            </a:extLst>
          </p:cNvPr>
          <p:cNvSpPr/>
          <p:nvPr/>
        </p:nvSpPr>
        <p:spPr>
          <a:xfrm>
            <a:off x="-20198877" y="-4364398"/>
            <a:ext cx="17822779" cy="125128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F1EEB4-1A38-470B-BC1E-A451483DA2F3}"/>
              </a:ext>
            </a:extLst>
          </p:cNvPr>
          <p:cNvGrpSpPr/>
          <p:nvPr/>
        </p:nvGrpSpPr>
        <p:grpSpPr>
          <a:xfrm>
            <a:off x="-9750124" y="-1321870"/>
            <a:ext cx="3586480" cy="6004560"/>
            <a:chOff x="4302760" y="426720"/>
            <a:chExt cx="3586480" cy="600456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86FD454-FBA7-4714-98F4-3D8372536D81}"/>
                </a:ext>
              </a:extLst>
            </p:cNvPr>
            <p:cNvSpPr/>
            <p:nvPr/>
          </p:nvSpPr>
          <p:spPr>
            <a:xfrm>
              <a:off x="4302760" y="426720"/>
              <a:ext cx="3586480" cy="600456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5253341-0484-413C-BBB1-B708C1EF087A}"/>
                </a:ext>
              </a:extLst>
            </p:cNvPr>
            <p:cNvSpPr/>
            <p:nvPr/>
          </p:nvSpPr>
          <p:spPr>
            <a:xfrm>
              <a:off x="4622460" y="609600"/>
              <a:ext cx="3017520" cy="5577840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8BCAA43-7594-4D78-A4B2-5BB41A4075BF}"/>
                </a:ext>
              </a:extLst>
            </p:cNvPr>
            <p:cNvSpPr/>
            <p:nvPr/>
          </p:nvSpPr>
          <p:spPr>
            <a:xfrm>
              <a:off x="5425440" y="568960"/>
              <a:ext cx="1341120" cy="29464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F248928-812E-430B-B630-BFF338B514C0}"/>
                </a:ext>
              </a:extLst>
            </p:cNvPr>
            <p:cNvSpPr/>
            <p:nvPr/>
          </p:nvSpPr>
          <p:spPr>
            <a:xfrm>
              <a:off x="5436933" y="3174446"/>
              <a:ext cx="515746" cy="462833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917AF73-96F6-42A4-8428-58B1F714E0DF}"/>
                </a:ext>
              </a:extLst>
            </p:cNvPr>
            <p:cNvSpPr/>
            <p:nvPr/>
          </p:nvSpPr>
          <p:spPr>
            <a:xfrm>
              <a:off x="6131220" y="3167102"/>
              <a:ext cx="549646" cy="462833"/>
            </a:xfrm>
            <a:prstGeom prst="round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5BAB7CC-6C73-4ECB-9279-D333E2DCD626}"/>
                </a:ext>
              </a:extLst>
            </p:cNvPr>
            <p:cNvSpPr/>
            <p:nvPr/>
          </p:nvSpPr>
          <p:spPr>
            <a:xfrm>
              <a:off x="6859408" y="3167103"/>
              <a:ext cx="478853" cy="462833"/>
            </a:xfrm>
            <a:prstGeom prst="round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1E591D-D087-4BDD-9934-3BDF8B0793C9}"/>
                </a:ext>
              </a:extLst>
            </p:cNvPr>
            <p:cNvSpPr txBox="1"/>
            <p:nvPr/>
          </p:nvSpPr>
          <p:spPr>
            <a:xfrm>
              <a:off x="4707990" y="3637279"/>
              <a:ext cx="6154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Twitter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8C5C07-463A-4A8C-B991-AE913110308C}"/>
                </a:ext>
              </a:extLst>
            </p:cNvPr>
            <p:cNvSpPr txBox="1"/>
            <p:nvPr/>
          </p:nvSpPr>
          <p:spPr>
            <a:xfrm>
              <a:off x="5339078" y="3637279"/>
              <a:ext cx="7152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Instagram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6498E6-94F2-4497-B495-AB1A9A85DC2F}"/>
                </a:ext>
              </a:extLst>
            </p:cNvPr>
            <p:cNvSpPr txBox="1"/>
            <p:nvPr/>
          </p:nvSpPr>
          <p:spPr>
            <a:xfrm>
              <a:off x="6089517" y="3637279"/>
              <a:ext cx="6154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Reddit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8346D79-D907-4084-B014-5CEF9B5FF50B}"/>
                </a:ext>
              </a:extLst>
            </p:cNvPr>
            <p:cNvSpPr txBox="1"/>
            <p:nvPr/>
          </p:nvSpPr>
          <p:spPr>
            <a:xfrm>
              <a:off x="6793437" y="3648025"/>
              <a:ext cx="6154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News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045907A-F8BA-435A-9A32-6B74029855A3}"/>
                </a:ext>
              </a:extLst>
            </p:cNvPr>
            <p:cNvSpPr/>
            <p:nvPr/>
          </p:nvSpPr>
          <p:spPr>
            <a:xfrm>
              <a:off x="4949781" y="5555508"/>
              <a:ext cx="2388480" cy="631930"/>
            </a:xfrm>
            <a:prstGeom prst="roundRect">
              <a:avLst/>
            </a:prstGeom>
            <a:solidFill>
              <a:schemeClr val="bg1">
                <a:lumMod val="65000"/>
                <a:alpha val="6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13ACA0ED-E9A6-4DC6-B602-7D4A98AB4597}"/>
                </a:ext>
              </a:extLst>
            </p:cNvPr>
            <p:cNvSpPr/>
            <p:nvPr/>
          </p:nvSpPr>
          <p:spPr>
            <a:xfrm>
              <a:off x="5873347" y="5640056"/>
              <a:ext cx="515746" cy="462833"/>
            </a:xfrm>
            <a:prstGeom prst="roundRect">
              <a:avLst/>
            </a:prstGeom>
            <a:blipFill>
              <a:blip r:embed="rId7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9A241A6-F352-485D-9468-BB3E0B89A55B}"/>
                </a:ext>
              </a:extLst>
            </p:cNvPr>
            <p:cNvSpPr/>
            <p:nvPr/>
          </p:nvSpPr>
          <p:spPr>
            <a:xfrm>
              <a:off x="4842069" y="1022890"/>
              <a:ext cx="2578301" cy="1738266"/>
            </a:xfrm>
            <a:prstGeom prst="roundRect">
              <a:avLst/>
            </a:prstGeom>
            <a:blipFill>
              <a:blip r:embed="rId8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D45451-4B54-44CB-AABA-33DA1E2DF2D8}"/>
                </a:ext>
              </a:extLst>
            </p:cNvPr>
            <p:cNvSpPr txBox="1"/>
            <p:nvPr/>
          </p:nvSpPr>
          <p:spPr>
            <a:xfrm>
              <a:off x="5497665" y="2804530"/>
              <a:ext cx="11132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Breaking News</a:t>
              </a: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296A388-8497-46B6-AB26-CB5C6231872F}"/>
              </a:ext>
            </a:extLst>
          </p:cNvPr>
          <p:cNvSpPr/>
          <p:nvPr/>
        </p:nvSpPr>
        <p:spPr>
          <a:xfrm>
            <a:off x="378652" y="152745"/>
            <a:ext cx="1690780" cy="1595844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10F6EB9-7D54-4CC2-B4BE-C78AE0681AE7}"/>
              </a:ext>
            </a:extLst>
          </p:cNvPr>
          <p:cNvSpPr/>
          <p:nvPr/>
        </p:nvSpPr>
        <p:spPr>
          <a:xfrm>
            <a:off x="3545305" y="3551721"/>
            <a:ext cx="4527349" cy="2261937"/>
          </a:xfrm>
          <a:prstGeom prst="roundRect">
            <a:avLst/>
          </a:prstGeom>
          <a:blipFill>
            <a:blip r:embed="rId10">
              <a:alphaModFix amt="44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3018392-653A-4674-AEDA-99545EA71443}"/>
              </a:ext>
            </a:extLst>
          </p:cNvPr>
          <p:cNvGrpSpPr/>
          <p:nvPr/>
        </p:nvGrpSpPr>
        <p:grpSpPr>
          <a:xfrm>
            <a:off x="2457450" y="1332939"/>
            <a:ext cx="3009900" cy="1486461"/>
            <a:chOff x="2457450" y="1332939"/>
            <a:chExt cx="3009900" cy="148646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E2C5B92-B725-41DC-A331-183D79032228}"/>
                </a:ext>
              </a:extLst>
            </p:cNvPr>
            <p:cNvSpPr/>
            <p:nvPr/>
          </p:nvSpPr>
          <p:spPr>
            <a:xfrm>
              <a:off x="2457450" y="1332939"/>
              <a:ext cx="3009900" cy="148646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C13E6A0-8A4D-4BEF-BB56-7CC27FB4C2E6}"/>
                </a:ext>
              </a:extLst>
            </p:cNvPr>
            <p:cNvSpPr/>
            <p:nvPr/>
          </p:nvSpPr>
          <p:spPr>
            <a:xfrm>
              <a:off x="2781300" y="1504950"/>
              <a:ext cx="466725" cy="376395"/>
            </a:xfrm>
            <a:prstGeom prst="ellipse">
              <a:avLst/>
            </a:prstGeom>
            <a:blipFill dpi="0" rotWithShape="1">
              <a:blip r:embed="rId11"/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D8F8B6F-A095-44E7-9FC6-E06BE804FCF7}"/>
                </a:ext>
              </a:extLst>
            </p:cNvPr>
            <p:cNvSpPr txBox="1"/>
            <p:nvPr/>
          </p:nvSpPr>
          <p:spPr>
            <a:xfrm>
              <a:off x="3381375" y="1554647"/>
              <a:ext cx="13335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Thomas 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B4B084-9A20-4EE8-BCAE-48967F1B69B1}"/>
                </a:ext>
              </a:extLst>
            </p:cNvPr>
            <p:cNvSpPr txBox="1"/>
            <p:nvPr/>
          </p:nvSpPr>
          <p:spPr>
            <a:xfrm>
              <a:off x="4048125" y="1554647"/>
              <a:ext cx="11144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75000"/>
                    </a:schemeClr>
                  </a:solidFill>
                </a:rPr>
                <a:t>@</a:t>
              </a:r>
              <a:r>
                <a:rPr lang="en-US" sz="1100" dirty="0" err="1">
                  <a:solidFill>
                    <a:schemeClr val="bg1">
                      <a:lumMod val="75000"/>
                    </a:schemeClr>
                  </a:solidFill>
                </a:rPr>
                <a:t>lightman</a:t>
              </a:r>
              <a:endParaRPr lang="en-US" sz="11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0A04CE0-4246-4219-B57A-B108E9728978}"/>
                </a:ext>
              </a:extLst>
            </p:cNvPr>
            <p:cNvSpPr txBox="1"/>
            <p:nvPr/>
          </p:nvSpPr>
          <p:spPr>
            <a:xfrm>
              <a:off x="2781300" y="1936196"/>
              <a:ext cx="24765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This hurricane is insane!!!!!</a:t>
              </a:r>
            </a:p>
            <a:p>
              <a:endParaRPr lang="en-US" sz="1400" dirty="0"/>
            </a:p>
            <a:p>
              <a:r>
                <a:rPr lang="en-US" sz="1400" dirty="0"/>
                <a:t>#Prayers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1C98CB1-35F4-4E67-B1A6-5911C430AD6A}"/>
              </a:ext>
            </a:extLst>
          </p:cNvPr>
          <p:cNvGrpSpPr/>
          <p:nvPr/>
        </p:nvGrpSpPr>
        <p:grpSpPr>
          <a:xfrm>
            <a:off x="6753225" y="3125325"/>
            <a:ext cx="3009900" cy="1557364"/>
            <a:chOff x="2457450" y="1332939"/>
            <a:chExt cx="3009900" cy="1557364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98E66582-7A9F-4DEB-9A57-EFECD3D7454B}"/>
                </a:ext>
              </a:extLst>
            </p:cNvPr>
            <p:cNvSpPr/>
            <p:nvPr/>
          </p:nvSpPr>
          <p:spPr>
            <a:xfrm>
              <a:off x="2457450" y="1332939"/>
              <a:ext cx="3009900" cy="148646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70D773B-3274-44E8-97D5-D5A9742C5A27}"/>
                </a:ext>
              </a:extLst>
            </p:cNvPr>
            <p:cNvSpPr/>
            <p:nvPr/>
          </p:nvSpPr>
          <p:spPr>
            <a:xfrm>
              <a:off x="2781300" y="1504950"/>
              <a:ext cx="466725" cy="376395"/>
            </a:xfrm>
            <a:prstGeom prst="ellipse">
              <a:avLst/>
            </a:prstGeom>
            <a:blipFill dpi="0" rotWithShape="1">
              <a:blip r:embed="rId12"/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D980ADF-5742-4C12-A734-C8EE971CAC03}"/>
                </a:ext>
              </a:extLst>
            </p:cNvPr>
            <p:cNvSpPr txBox="1"/>
            <p:nvPr/>
          </p:nvSpPr>
          <p:spPr>
            <a:xfrm>
              <a:off x="3381375" y="1554647"/>
              <a:ext cx="13335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Alan 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CBF26EC-D317-48C8-9FD0-41039852646D}"/>
                </a:ext>
              </a:extLst>
            </p:cNvPr>
            <p:cNvSpPr txBox="1"/>
            <p:nvPr/>
          </p:nvSpPr>
          <p:spPr>
            <a:xfrm>
              <a:off x="4048125" y="1554647"/>
              <a:ext cx="11144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75000"/>
                    </a:schemeClr>
                  </a:solidFill>
                </a:rPr>
                <a:t>@</a:t>
              </a:r>
              <a:r>
                <a:rPr lang="en-US" sz="1100" dirty="0" err="1">
                  <a:solidFill>
                    <a:schemeClr val="bg1">
                      <a:lumMod val="75000"/>
                    </a:schemeClr>
                  </a:solidFill>
                </a:rPr>
                <a:t>csfounder</a:t>
              </a:r>
              <a:endParaRPr lang="en-US" sz="11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AC555FE-CC72-4859-9D2E-DF9C1692F3EB}"/>
                </a:ext>
              </a:extLst>
            </p:cNvPr>
            <p:cNvSpPr txBox="1"/>
            <p:nvPr/>
          </p:nvSpPr>
          <p:spPr>
            <a:xfrm>
              <a:off x="2781300" y="1936196"/>
              <a:ext cx="24765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So far there have been 10 causalities due to the 140 mph winds</a:t>
              </a:r>
            </a:p>
            <a:p>
              <a:endParaRPr lang="en-US" sz="14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E2051C5-B24A-4C4C-B546-47ECC11E3082}"/>
              </a:ext>
            </a:extLst>
          </p:cNvPr>
          <p:cNvSpPr txBox="1"/>
          <p:nvPr/>
        </p:nvSpPr>
        <p:spPr>
          <a:xfrm>
            <a:off x="2609850" y="2806217"/>
            <a:ext cx="270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Not Useful Information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EF24EC-B4A3-4B9C-8F18-8AFDBEAAE41C}"/>
              </a:ext>
            </a:extLst>
          </p:cNvPr>
          <p:cNvSpPr txBox="1"/>
          <p:nvPr/>
        </p:nvSpPr>
        <p:spPr>
          <a:xfrm>
            <a:off x="6870967" y="2789615"/>
            <a:ext cx="270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Useful Information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6B5150-B90D-48BD-B362-CA4FF36FA9AA}"/>
              </a:ext>
            </a:extLst>
          </p:cNvPr>
          <p:cNvSpPr txBox="1"/>
          <p:nvPr/>
        </p:nvSpPr>
        <p:spPr>
          <a:xfrm>
            <a:off x="-15454006" y="1753003"/>
            <a:ext cx="3985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How useful is social media in summarizing important developments during crises?</a:t>
            </a:r>
          </a:p>
        </p:txBody>
      </p:sp>
    </p:spTree>
    <p:extLst>
      <p:ext uri="{BB962C8B-B14F-4D97-AF65-F5344CB8AC3E}">
        <p14:creationId xmlns:p14="http://schemas.microsoft.com/office/powerpoint/2010/main" val="2815858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4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D5710B90-08AC-4CD1-8F96-46DA6FA3D79E}"/>
              </a:ext>
            </a:extLst>
          </p:cNvPr>
          <p:cNvSpPr/>
          <p:nvPr/>
        </p:nvSpPr>
        <p:spPr>
          <a:xfrm>
            <a:off x="-3485950" y="-2803155"/>
            <a:ext cx="17822779" cy="125128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45C7609-8121-4551-BDB3-EA06CA82B82A}"/>
              </a:ext>
            </a:extLst>
          </p:cNvPr>
          <p:cNvGrpSpPr/>
          <p:nvPr/>
        </p:nvGrpSpPr>
        <p:grpSpPr>
          <a:xfrm>
            <a:off x="4302760" y="402455"/>
            <a:ext cx="3586480" cy="6004560"/>
            <a:chOff x="4302760" y="402455"/>
            <a:chExt cx="3586480" cy="60045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4F1EEB4-1A38-470B-BC1E-A451483DA2F3}"/>
                </a:ext>
              </a:extLst>
            </p:cNvPr>
            <p:cNvGrpSpPr/>
            <p:nvPr/>
          </p:nvGrpSpPr>
          <p:grpSpPr>
            <a:xfrm>
              <a:off x="4302760" y="402455"/>
              <a:ext cx="3586480" cy="6004560"/>
              <a:chOff x="4302760" y="426720"/>
              <a:chExt cx="3586480" cy="6004560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C86FD454-FBA7-4714-98F4-3D8372536D81}"/>
                  </a:ext>
                </a:extLst>
              </p:cNvPr>
              <p:cNvSpPr/>
              <p:nvPr/>
            </p:nvSpPr>
            <p:spPr>
              <a:xfrm>
                <a:off x="4302760" y="426720"/>
                <a:ext cx="3586480" cy="600456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55253341-0484-413C-BBB1-B708C1EF087A}"/>
                  </a:ext>
                </a:extLst>
              </p:cNvPr>
              <p:cNvSpPr/>
              <p:nvPr/>
            </p:nvSpPr>
            <p:spPr>
              <a:xfrm>
                <a:off x="4622460" y="609600"/>
                <a:ext cx="3017520" cy="557784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8BCAA43-7594-4D78-A4B2-5BB41A4075BF}"/>
                  </a:ext>
                </a:extLst>
              </p:cNvPr>
              <p:cNvSpPr/>
              <p:nvPr/>
            </p:nvSpPr>
            <p:spPr>
              <a:xfrm>
                <a:off x="5425440" y="568960"/>
                <a:ext cx="1341120" cy="29464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9F248928-812E-430B-B630-BFF338B514C0}"/>
                  </a:ext>
                </a:extLst>
              </p:cNvPr>
              <p:cNvSpPr/>
              <p:nvPr/>
            </p:nvSpPr>
            <p:spPr>
              <a:xfrm>
                <a:off x="5436933" y="3174446"/>
                <a:ext cx="515746" cy="462833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5917AF73-96F6-42A4-8428-58B1F714E0DF}"/>
                  </a:ext>
                </a:extLst>
              </p:cNvPr>
              <p:cNvSpPr/>
              <p:nvPr/>
            </p:nvSpPr>
            <p:spPr>
              <a:xfrm>
                <a:off x="6131220" y="3167102"/>
                <a:ext cx="549646" cy="46283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15BAB7CC-6C73-4ECB-9279-D333E2DCD626}"/>
                  </a:ext>
                </a:extLst>
              </p:cNvPr>
              <p:cNvSpPr/>
              <p:nvPr/>
            </p:nvSpPr>
            <p:spPr>
              <a:xfrm>
                <a:off x="6859408" y="3167103"/>
                <a:ext cx="478853" cy="46283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01E591D-D087-4BDD-9934-3BDF8B0793C9}"/>
                  </a:ext>
                </a:extLst>
              </p:cNvPr>
              <p:cNvSpPr txBox="1"/>
              <p:nvPr/>
            </p:nvSpPr>
            <p:spPr>
              <a:xfrm>
                <a:off x="4707990" y="3637279"/>
                <a:ext cx="61548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</a:rPr>
                  <a:t>Twitter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8C5C07-463A-4A8C-B991-AE913110308C}"/>
                  </a:ext>
                </a:extLst>
              </p:cNvPr>
              <p:cNvSpPr txBox="1"/>
              <p:nvPr/>
            </p:nvSpPr>
            <p:spPr>
              <a:xfrm>
                <a:off x="5339078" y="3637279"/>
                <a:ext cx="71522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</a:rPr>
                  <a:t>Instagram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6498E6-94F2-4497-B495-AB1A9A85DC2F}"/>
                  </a:ext>
                </a:extLst>
              </p:cNvPr>
              <p:cNvSpPr txBox="1"/>
              <p:nvPr/>
            </p:nvSpPr>
            <p:spPr>
              <a:xfrm>
                <a:off x="6089517" y="3637279"/>
                <a:ext cx="61548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</a:rPr>
                  <a:t>SND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8346D79-D907-4084-B014-5CEF9B5FF50B}"/>
                  </a:ext>
                </a:extLst>
              </p:cNvPr>
              <p:cNvSpPr txBox="1"/>
              <p:nvPr/>
            </p:nvSpPr>
            <p:spPr>
              <a:xfrm>
                <a:off x="6793437" y="3648025"/>
                <a:ext cx="61548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</a:rPr>
                  <a:t>News</a:t>
                </a: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5045907A-F8BA-435A-9A32-6B74029855A3}"/>
                  </a:ext>
                </a:extLst>
              </p:cNvPr>
              <p:cNvSpPr/>
              <p:nvPr/>
            </p:nvSpPr>
            <p:spPr>
              <a:xfrm>
                <a:off x="4949781" y="5555508"/>
                <a:ext cx="2388480" cy="631930"/>
              </a:xfrm>
              <a:prstGeom prst="roundRect">
                <a:avLst/>
              </a:prstGeom>
              <a:solidFill>
                <a:schemeClr val="bg1">
                  <a:lumMod val="65000"/>
                  <a:alpha val="6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B9A241A6-F352-485D-9468-BB3E0B89A55B}"/>
                  </a:ext>
                </a:extLst>
              </p:cNvPr>
              <p:cNvSpPr/>
              <p:nvPr/>
            </p:nvSpPr>
            <p:spPr>
              <a:xfrm>
                <a:off x="4842069" y="1022890"/>
                <a:ext cx="2578301" cy="173826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D45451-4B54-44CB-AABA-33DA1E2DF2D8}"/>
                  </a:ext>
                </a:extLst>
              </p:cNvPr>
              <p:cNvSpPr txBox="1"/>
              <p:nvPr/>
            </p:nvSpPr>
            <p:spPr>
              <a:xfrm>
                <a:off x="5497665" y="2804530"/>
                <a:ext cx="111327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</a:rPr>
                  <a:t>Breaking News</a:t>
                </a: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13ACA0ED-E9A6-4DC6-B602-7D4A98AB4597}"/>
                  </a:ext>
                </a:extLst>
              </p:cNvPr>
              <p:cNvSpPr/>
              <p:nvPr/>
            </p:nvSpPr>
            <p:spPr>
              <a:xfrm>
                <a:off x="5873347" y="5640056"/>
                <a:ext cx="515746" cy="462833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296A388-8497-46B6-AB26-CB5C6231872F}"/>
                </a:ext>
              </a:extLst>
            </p:cNvPr>
            <p:cNvSpPr/>
            <p:nvPr/>
          </p:nvSpPr>
          <p:spPr>
            <a:xfrm>
              <a:off x="4707990" y="3150181"/>
              <a:ext cx="601305" cy="473579"/>
            </a:xfrm>
            <a:prstGeom prst="roundRect">
              <a:avLst/>
            </a:prstGeom>
            <a:blipFill>
              <a:blip r:embed="rId9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7ED2638-E06F-4B92-BBF9-4C4264D9CEB8}"/>
              </a:ext>
            </a:extLst>
          </p:cNvPr>
          <p:cNvGrpSpPr/>
          <p:nvPr/>
        </p:nvGrpSpPr>
        <p:grpSpPr>
          <a:xfrm>
            <a:off x="-3427918" y="1377459"/>
            <a:ext cx="3009900" cy="1842610"/>
            <a:chOff x="2457450" y="1332939"/>
            <a:chExt cx="3009900" cy="184261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3018392-653A-4674-AEDA-99545EA71443}"/>
                </a:ext>
              </a:extLst>
            </p:cNvPr>
            <p:cNvGrpSpPr/>
            <p:nvPr/>
          </p:nvGrpSpPr>
          <p:grpSpPr>
            <a:xfrm>
              <a:off x="2457450" y="1332939"/>
              <a:ext cx="3009900" cy="1486461"/>
              <a:chOff x="2457450" y="1332939"/>
              <a:chExt cx="3009900" cy="1486461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6E2C5B92-B725-41DC-A331-183D79032228}"/>
                  </a:ext>
                </a:extLst>
              </p:cNvPr>
              <p:cNvSpPr/>
              <p:nvPr/>
            </p:nvSpPr>
            <p:spPr>
              <a:xfrm>
                <a:off x="2457450" y="1332939"/>
                <a:ext cx="3009900" cy="1486461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AC13E6A0-8A4D-4BEF-BB56-7CC27FB4C2E6}"/>
                  </a:ext>
                </a:extLst>
              </p:cNvPr>
              <p:cNvSpPr/>
              <p:nvPr/>
            </p:nvSpPr>
            <p:spPr>
              <a:xfrm>
                <a:off x="2781300" y="1504950"/>
                <a:ext cx="466725" cy="376395"/>
              </a:xfrm>
              <a:prstGeom prst="ellipse">
                <a:avLst/>
              </a:prstGeom>
              <a:blipFill dpi="0" rotWithShape="1">
                <a:blip r:embed="rId10"/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D8F8B6F-A095-44E7-9FC6-E06BE804FCF7}"/>
                  </a:ext>
                </a:extLst>
              </p:cNvPr>
              <p:cNvSpPr txBox="1"/>
              <p:nvPr/>
            </p:nvSpPr>
            <p:spPr>
              <a:xfrm>
                <a:off x="3381375" y="1554647"/>
                <a:ext cx="13335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Thomas E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FB4B084-9A20-4EE8-BCAE-48967F1B69B1}"/>
                  </a:ext>
                </a:extLst>
              </p:cNvPr>
              <p:cNvSpPr txBox="1"/>
              <p:nvPr/>
            </p:nvSpPr>
            <p:spPr>
              <a:xfrm>
                <a:off x="4048125" y="1554647"/>
                <a:ext cx="111442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bg1">
                        <a:lumMod val="75000"/>
                      </a:schemeClr>
                    </a:solidFill>
                  </a:rPr>
                  <a:t>@</a:t>
                </a:r>
                <a:r>
                  <a:rPr lang="en-US" sz="1100" dirty="0" err="1">
                    <a:solidFill>
                      <a:schemeClr val="bg1">
                        <a:lumMod val="75000"/>
                      </a:schemeClr>
                    </a:solidFill>
                  </a:rPr>
                  <a:t>lightman</a:t>
                </a:r>
                <a:endParaRPr lang="en-US" sz="11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0A04CE0-4246-4219-B57A-B108E9728978}"/>
                  </a:ext>
                </a:extLst>
              </p:cNvPr>
              <p:cNvSpPr txBox="1"/>
              <p:nvPr/>
            </p:nvSpPr>
            <p:spPr>
              <a:xfrm>
                <a:off x="2781300" y="1936196"/>
                <a:ext cx="24765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This hurricane is insane!!!!!</a:t>
                </a:r>
              </a:p>
              <a:p>
                <a:endParaRPr lang="en-US" sz="1400" dirty="0"/>
              </a:p>
              <a:p>
                <a:r>
                  <a:rPr lang="en-US" sz="1400" dirty="0"/>
                  <a:t>#Prayers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2051C5-B24A-4C4C-B546-47ECC11E3082}"/>
                </a:ext>
              </a:extLst>
            </p:cNvPr>
            <p:cNvSpPr txBox="1"/>
            <p:nvPr/>
          </p:nvSpPr>
          <p:spPr>
            <a:xfrm>
              <a:off x="2609850" y="2806217"/>
              <a:ext cx="2705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Not Useful Information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DB84FF9-7779-4DAF-B5D5-321F814CF970}"/>
              </a:ext>
            </a:extLst>
          </p:cNvPr>
          <p:cNvGrpSpPr/>
          <p:nvPr/>
        </p:nvGrpSpPr>
        <p:grpSpPr>
          <a:xfrm>
            <a:off x="12489107" y="3035403"/>
            <a:ext cx="3009900" cy="1893074"/>
            <a:chOff x="6753225" y="2789615"/>
            <a:chExt cx="3009900" cy="1893074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1C98CB1-35F4-4E67-B1A6-5911C430AD6A}"/>
                </a:ext>
              </a:extLst>
            </p:cNvPr>
            <p:cNvGrpSpPr/>
            <p:nvPr/>
          </p:nvGrpSpPr>
          <p:grpSpPr>
            <a:xfrm>
              <a:off x="6753225" y="3125325"/>
              <a:ext cx="3009900" cy="1557364"/>
              <a:chOff x="2457450" y="1332939"/>
              <a:chExt cx="3009900" cy="1557364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98E66582-7A9F-4DEB-9A57-EFECD3D7454B}"/>
                  </a:ext>
                </a:extLst>
              </p:cNvPr>
              <p:cNvSpPr/>
              <p:nvPr/>
            </p:nvSpPr>
            <p:spPr>
              <a:xfrm>
                <a:off x="2457450" y="1332939"/>
                <a:ext cx="3009900" cy="1486461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70D773B-3274-44E8-97D5-D5A9742C5A27}"/>
                  </a:ext>
                </a:extLst>
              </p:cNvPr>
              <p:cNvSpPr/>
              <p:nvPr/>
            </p:nvSpPr>
            <p:spPr>
              <a:xfrm>
                <a:off x="2781300" y="1504950"/>
                <a:ext cx="466725" cy="376395"/>
              </a:xfrm>
              <a:prstGeom prst="ellipse">
                <a:avLst/>
              </a:prstGeom>
              <a:blipFill dpi="0" rotWithShape="1">
                <a:blip r:embed="rId11"/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980ADF-5742-4C12-A734-C8EE971CAC03}"/>
                  </a:ext>
                </a:extLst>
              </p:cNvPr>
              <p:cNvSpPr txBox="1"/>
              <p:nvPr/>
            </p:nvSpPr>
            <p:spPr>
              <a:xfrm>
                <a:off x="3381375" y="1554647"/>
                <a:ext cx="13335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Alan T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CBF26EC-D317-48C8-9FD0-41039852646D}"/>
                  </a:ext>
                </a:extLst>
              </p:cNvPr>
              <p:cNvSpPr txBox="1"/>
              <p:nvPr/>
            </p:nvSpPr>
            <p:spPr>
              <a:xfrm>
                <a:off x="4048125" y="1554647"/>
                <a:ext cx="111442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bg1">
                        <a:lumMod val="75000"/>
                      </a:schemeClr>
                    </a:solidFill>
                  </a:rPr>
                  <a:t>@</a:t>
                </a:r>
                <a:r>
                  <a:rPr lang="en-US" sz="1100" dirty="0" err="1">
                    <a:solidFill>
                      <a:schemeClr val="bg1">
                        <a:lumMod val="75000"/>
                      </a:schemeClr>
                    </a:solidFill>
                  </a:rPr>
                  <a:t>csfounder</a:t>
                </a:r>
                <a:endParaRPr lang="en-US" sz="11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AC555FE-CC72-4859-9D2E-DF9C1692F3EB}"/>
                  </a:ext>
                </a:extLst>
              </p:cNvPr>
              <p:cNvSpPr txBox="1"/>
              <p:nvPr/>
            </p:nvSpPr>
            <p:spPr>
              <a:xfrm>
                <a:off x="2781300" y="1936196"/>
                <a:ext cx="24765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So far there have been 10 causalities due to the 140 mph winds</a:t>
                </a:r>
              </a:p>
              <a:p>
                <a:endParaRPr lang="en-US" sz="1400" dirty="0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6EF24EC-B4A3-4B9C-8F18-8AFDBEAAE41C}"/>
                </a:ext>
              </a:extLst>
            </p:cNvPr>
            <p:cNvSpPr txBox="1"/>
            <p:nvPr/>
          </p:nvSpPr>
          <p:spPr>
            <a:xfrm>
              <a:off x="6870967" y="2789615"/>
              <a:ext cx="2705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Useful Information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7B64F2B-ADEF-4DB4-9126-5C966D03FE8B}"/>
              </a:ext>
            </a:extLst>
          </p:cNvPr>
          <p:cNvSpPr txBox="1"/>
          <p:nvPr/>
        </p:nvSpPr>
        <p:spPr>
          <a:xfrm>
            <a:off x="304787" y="2619904"/>
            <a:ext cx="3836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How useful is social media in summarizing important developments during crises?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E727D3-DB42-453C-8728-35E687ECDCDB}"/>
              </a:ext>
            </a:extLst>
          </p:cNvPr>
          <p:cNvSpPr txBox="1"/>
          <p:nvPr/>
        </p:nvSpPr>
        <p:spPr>
          <a:xfrm>
            <a:off x="-6418579" y="2097876"/>
            <a:ext cx="38103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Additional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Largest Quantity?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Variation?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What information is missing?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Density?</a:t>
            </a:r>
          </a:p>
        </p:txBody>
      </p:sp>
    </p:spTree>
    <p:extLst>
      <p:ext uri="{BB962C8B-B14F-4D97-AF65-F5344CB8AC3E}">
        <p14:creationId xmlns:p14="http://schemas.microsoft.com/office/powerpoint/2010/main" val="689028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D5710B90-08AC-4CD1-8F96-46DA6FA3D79E}"/>
              </a:ext>
            </a:extLst>
          </p:cNvPr>
          <p:cNvSpPr/>
          <p:nvPr/>
        </p:nvSpPr>
        <p:spPr>
          <a:xfrm>
            <a:off x="-18729399" y="-2827421"/>
            <a:ext cx="17822779" cy="12512841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AA2B181-817C-4080-BA92-7D22F2491E15}"/>
              </a:ext>
            </a:extLst>
          </p:cNvPr>
          <p:cNvGrpSpPr/>
          <p:nvPr/>
        </p:nvGrpSpPr>
        <p:grpSpPr>
          <a:xfrm>
            <a:off x="4302760" y="402455"/>
            <a:ext cx="3586480" cy="6004560"/>
            <a:chOff x="4302760" y="402455"/>
            <a:chExt cx="3586480" cy="600456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86FD454-FBA7-4714-98F4-3D8372536D81}"/>
                </a:ext>
              </a:extLst>
            </p:cNvPr>
            <p:cNvSpPr/>
            <p:nvPr/>
          </p:nvSpPr>
          <p:spPr>
            <a:xfrm>
              <a:off x="4302760" y="402455"/>
              <a:ext cx="3586480" cy="600456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5253341-0484-413C-BBB1-B708C1EF087A}"/>
                </a:ext>
              </a:extLst>
            </p:cNvPr>
            <p:cNvSpPr/>
            <p:nvPr/>
          </p:nvSpPr>
          <p:spPr>
            <a:xfrm>
              <a:off x="4622460" y="585335"/>
              <a:ext cx="3017520" cy="5577840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8BCAA43-7594-4D78-A4B2-5BB41A4075BF}"/>
                </a:ext>
              </a:extLst>
            </p:cNvPr>
            <p:cNvSpPr/>
            <p:nvPr/>
          </p:nvSpPr>
          <p:spPr>
            <a:xfrm>
              <a:off x="5425440" y="544695"/>
              <a:ext cx="1341120" cy="29464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F248928-812E-430B-B630-BFF338B514C0}"/>
                </a:ext>
              </a:extLst>
            </p:cNvPr>
            <p:cNvSpPr/>
            <p:nvPr/>
          </p:nvSpPr>
          <p:spPr>
            <a:xfrm>
              <a:off x="5436933" y="3150181"/>
              <a:ext cx="515746" cy="462833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917AF73-96F6-42A4-8428-58B1F714E0DF}"/>
                </a:ext>
              </a:extLst>
            </p:cNvPr>
            <p:cNvSpPr/>
            <p:nvPr/>
          </p:nvSpPr>
          <p:spPr>
            <a:xfrm>
              <a:off x="6131220" y="3142837"/>
              <a:ext cx="549646" cy="462833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5BAB7CC-6C73-4ECB-9279-D333E2DCD626}"/>
                </a:ext>
              </a:extLst>
            </p:cNvPr>
            <p:cNvSpPr/>
            <p:nvPr/>
          </p:nvSpPr>
          <p:spPr>
            <a:xfrm>
              <a:off x="6859408" y="3142838"/>
              <a:ext cx="478853" cy="462833"/>
            </a:xfrm>
            <a:prstGeom prst="round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1E591D-D087-4BDD-9934-3BDF8B0793C9}"/>
                </a:ext>
              </a:extLst>
            </p:cNvPr>
            <p:cNvSpPr txBox="1"/>
            <p:nvPr/>
          </p:nvSpPr>
          <p:spPr>
            <a:xfrm>
              <a:off x="4707990" y="3613014"/>
              <a:ext cx="6154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Twitter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8C5C07-463A-4A8C-B991-AE913110308C}"/>
                </a:ext>
              </a:extLst>
            </p:cNvPr>
            <p:cNvSpPr txBox="1"/>
            <p:nvPr/>
          </p:nvSpPr>
          <p:spPr>
            <a:xfrm>
              <a:off x="5339078" y="3613014"/>
              <a:ext cx="7152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Instagram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6498E6-94F2-4497-B495-AB1A9A85DC2F}"/>
                </a:ext>
              </a:extLst>
            </p:cNvPr>
            <p:cNvSpPr txBox="1"/>
            <p:nvPr/>
          </p:nvSpPr>
          <p:spPr>
            <a:xfrm>
              <a:off x="6089517" y="3613014"/>
              <a:ext cx="6154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SND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8346D79-D907-4084-B014-5CEF9B5FF50B}"/>
                </a:ext>
              </a:extLst>
            </p:cNvPr>
            <p:cNvSpPr txBox="1"/>
            <p:nvPr/>
          </p:nvSpPr>
          <p:spPr>
            <a:xfrm>
              <a:off x="6793437" y="3623760"/>
              <a:ext cx="6154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News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045907A-F8BA-435A-9A32-6B74029855A3}"/>
                </a:ext>
              </a:extLst>
            </p:cNvPr>
            <p:cNvSpPr/>
            <p:nvPr/>
          </p:nvSpPr>
          <p:spPr>
            <a:xfrm>
              <a:off x="4949781" y="5531243"/>
              <a:ext cx="2388480" cy="631930"/>
            </a:xfrm>
            <a:prstGeom prst="roundRect">
              <a:avLst/>
            </a:prstGeom>
            <a:solidFill>
              <a:schemeClr val="bg1">
                <a:lumMod val="65000"/>
                <a:alpha val="6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9A241A6-F352-485D-9468-BB3E0B89A55B}"/>
                </a:ext>
              </a:extLst>
            </p:cNvPr>
            <p:cNvSpPr/>
            <p:nvPr/>
          </p:nvSpPr>
          <p:spPr>
            <a:xfrm>
              <a:off x="4842069" y="998625"/>
              <a:ext cx="2578301" cy="1738266"/>
            </a:xfrm>
            <a:prstGeom prst="round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D45451-4B54-44CB-AABA-33DA1E2DF2D8}"/>
                </a:ext>
              </a:extLst>
            </p:cNvPr>
            <p:cNvSpPr txBox="1"/>
            <p:nvPr/>
          </p:nvSpPr>
          <p:spPr>
            <a:xfrm>
              <a:off x="5497665" y="2780265"/>
              <a:ext cx="11132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Breaking News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296A388-8497-46B6-AB26-CB5C6231872F}"/>
                </a:ext>
              </a:extLst>
            </p:cNvPr>
            <p:cNvSpPr/>
            <p:nvPr/>
          </p:nvSpPr>
          <p:spPr>
            <a:xfrm>
              <a:off x="4707990" y="3150181"/>
              <a:ext cx="601305" cy="473579"/>
            </a:xfrm>
            <a:prstGeom prst="roundRect">
              <a:avLst/>
            </a:prstGeom>
            <a:blipFill>
              <a:blip r:embed="rId7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7B64F2B-ADEF-4DB4-9126-5C966D03FE8B}"/>
              </a:ext>
            </a:extLst>
          </p:cNvPr>
          <p:cNvSpPr txBox="1"/>
          <p:nvPr/>
        </p:nvSpPr>
        <p:spPr>
          <a:xfrm>
            <a:off x="-9573424" y="3005505"/>
            <a:ext cx="3836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How useful is social media in summarizing important developments during crises?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3ACA0ED-E9A6-4DC6-B602-7D4A98AB4597}"/>
              </a:ext>
            </a:extLst>
          </p:cNvPr>
          <p:cNvSpPr/>
          <p:nvPr/>
        </p:nvSpPr>
        <p:spPr>
          <a:xfrm>
            <a:off x="5873347" y="5615791"/>
            <a:ext cx="515746" cy="462833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47B2410-0532-4CA2-B454-06443B0154D5}"/>
              </a:ext>
            </a:extLst>
          </p:cNvPr>
          <p:cNvSpPr txBox="1"/>
          <p:nvPr/>
        </p:nvSpPr>
        <p:spPr>
          <a:xfrm>
            <a:off x="349092" y="1905506"/>
            <a:ext cx="38103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</a:rPr>
              <a:t>Additional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Largest Quantity?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Variation?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What information is missing?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Density?</a:t>
            </a:r>
          </a:p>
        </p:txBody>
      </p:sp>
    </p:spTree>
    <p:extLst>
      <p:ext uri="{BB962C8B-B14F-4D97-AF65-F5344CB8AC3E}">
        <p14:creationId xmlns:p14="http://schemas.microsoft.com/office/powerpoint/2010/main" val="1639204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2261</TotalTime>
  <Words>644</Words>
  <Application>Microsoft Office PowerPoint</Application>
  <PresentationFormat>Widescreen</PresentationFormat>
  <Paragraphs>214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Useful is Social Media During Crisis?</dc:title>
  <dc:creator>Tolentino, Ethan J Midn USN USNA Annapolis</dc:creator>
  <cp:lastModifiedBy>Tolentino, Ethan J Midn USN USNA Annapolis</cp:lastModifiedBy>
  <cp:revision>58</cp:revision>
  <dcterms:created xsi:type="dcterms:W3CDTF">2023-02-27T19:07:41Z</dcterms:created>
  <dcterms:modified xsi:type="dcterms:W3CDTF">2023-03-04T04:36:51Z</dcterms:modified>
</cp:coreProperties>
</file>